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24"/>
  </p:notesMasterIdLst>
  <p:sldIdLst>
    <p:sldId id="256" r:id="rId2"/>
    <p:sldId id="278" r:id="rId3"/>
    <p:sldId id="275" r:id="rId4"/>
    <p:sldId id="274" r:id="rId5"/>
    <p:sldId id="257" r:id="rId6"/>
    <p:sldId id="277" r:id="rId7"/>
    <p:sldId id="271" r:id="rId8"/>
    <p:sldId id="276" r:id="rId9"/>
    <p:sldId id="272" r:id="rId10"/>
    <p:sldId id="273" r:id="rId11"/>
    <p:sldId id="258" r:id="rId12"/>
    <p:sldId id="259" r:id="rId13"/>
    <p:sldId id="260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467741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6593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5944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70240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8876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58456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57598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19015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2801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76220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95502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2190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7073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13090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8604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7367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7831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583341"/>
            <a:ext cx="7772400" cy="11598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0" marR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3pPr>
            <a:lvl4pPr marL="0" marR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4pPr>
            <a:lvl5pPr marL="0" marR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5pPr>
            <a:lvl6pPr marL="0" marR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6pPr>
            <a:lvl7pPr marL="0" marR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7pPr>
            <a:lvl8pPr marL="0" marR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8pPr>
            <a:lvl9pPr marL="0" marR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2840052"/>
            <a:ext cx="7772400" cy="784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1pPr>
            <a:lvl2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2pPr>
            <a:lvl3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3pPr>
            <a:lvl4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4pPr>
            <a:lvl5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5pPr>
            <a:lvl6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6pPr>
            <a:lvl7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7pPr>
            <a:lvl8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8pPr>
            <a:lvl9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556790" y="4749850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0" y="4749850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4" cy="37256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4" cy="37256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556790" y="4749850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0" y="4749850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4406308"/>
            <a:ext cx="8229600" cy="5195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360"/>
              </a:spcBef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56790" y="4749850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556790" y="4749850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14393C7-9698-4169-AD89-8A38BFCE31CF}" type="datetimeFigureOut">
              <a:rPr lang="zh-TW" altLang="en-US" smtClean="0"/>
              <a:t>2015/1/17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A547-E03A-4B0C-AED5-4BA52EFBE98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3113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3pPr>
            <a:lvl4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4pPr>
            <a:lvl5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5pPr>
            <a:lvl6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6pPr>
            <a:lvl7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7pPr>
            <a:lvl8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8pPr>
            <a:lvl9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0" marR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3pPr>
            <a:lvl4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4pPr>
            <a:lvl5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5pPr>
            <a:lvl6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6pPr>
            <a:lvl7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7pPr>
            <a:lvl8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8pPr>
            <a:lvl9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0" y="4749850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serv.tw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7.png"/><Relationship Id="rId7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bilehero.com/mediatek2014/index3.asp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ctrTitle"/>
          </p:nvPr>
        </p:nvSpPr>
        <p:spPr>
          <a:xfrm>
            <a:off x="685800" y="1583341"/>
            <a:ext cx="7772400" cy="11598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Programmable Block of Control Automation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subTitle" idx="1"/>
          </p:nvPr>
        </p:nvSpPr>
        <p:spPr>
          <a:xfrm>
            <a:off x="685800" y="2840052"/>
            <a:ext cx="7772400" cy="18233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zh-TW" altLang="en-US" sz="2400" dirty="0"/>
              <a:t>講師</a:t>
            </a:r>
            <a:r>
              <a:rPr lang="en-US" altLang="zh-TW" sz="2400" dirty="0"/>
              <a:t>: </a:t>
            </a:r>
            <a:r>
              <a:rPr lang="zh-TW" altLang="en-US" sz="2400" dirty="0"/>
              <a:t>黃敬群 </a:t>
            </a:r>
            <a:r>
              <a:rPr lang="en-US" altLang="zh-TW" sz="2400" dirty="0"/>
              <a:t>&lt;</a:t>
            </a:r>
            <a:r>
              <a:rPr lang="en-US" altLang="zh-TW" sz="2400" dirty="0">
                <a:hlinkClick r:id="rId3"/>
              </a:rPr>
              <a:t>jserv.tw@gmail.com</a:t>
            </a:r>
            <a:r>
              <a:rPr lang="en-US" altLang="zh-TW" sz="2400" dirty="0"/>
              <a:t>&gt;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endParaRPr lang="en-US" sz="3000" b="0" i="0" u="none" strike="noStrike" cap="none" baseline="0" dirty="0" smtClean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altLang="zh-TW" sz="3000" dirty="0">
                <a:solidFill>
                  <a:schemeClr val="dk2"/>
                </a:solidFill>
              </a:rPr>
              <a:t>9</a:t>
            </a:r>
            <a:r>
              <a:rPr lang="zh-TW" altLang="en-US" sz="3000" b="0" i="0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　</a:t>
            </a:r>
            <a:r>
              <a:rPr lang="en-US" sz="3000" b="0" i="0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Team Group </a:t>
            </a:r>
            <a:endParaRPr lang="en-US" altLang="zh-TW" sz="2000" dirty="0">
              <a:solidFill>
                <a:schemeClr val="dk2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endParaRPr lang="en-US" altLang="zh-TW" sz="2000" dirty="0" smtClean="0">
              <a:solidFill>
                <a:schemeClr val="dk2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zh-TW" altLang="en-US" sz="2000" dirty="0" smtClean="0">
                <a:solidFill>
                  <a:schemeClr val="dk2"/>
                </a:solidFill>
              </a:rPr>
              <a:t>　</a:t>
            </a:r>
            <a:endParaRPr sz="2000" b="0" i="0" u="none" strike="noStrike" cap="none" baseline="0" dirty="0">
              <a:solidFill>
                <a:schemeClr val="dk2"/>
              </a:solidFill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14" y="3214943"/>
            <a:ext cx="2915310" cy="191216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5" name="內容版面配置區 1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33" y="1966024"/>
            <a:ext cx="4120694" cy="1161522"/>
          </a:xfrm>
        </p:spPr>
      </p:pic>
      <p:pic>
        <p:nvPicPr>
          <p:cNvPr id="6" name="Shape 39"/>
          <p:cNvPicPr preferRelativeResize="0"/>
          <p:nvPr/>
        </p:nvPicPr>
        <p:blipFill rotWithShape="1">
          <a:blip r:embed="rId4">
            <a:alphaModFix/>
          </a:blip>
          <a:srcRect l="2037" t="4085" r="4083" b="6115"/>
          <a:stretch/>
        </p:blipFill>
        <p:spPr>
          <a:xfrm>
            <a:off x="780141" y="389072"/>
            <a:ext cx="1575704" cy="1293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42932" y="392346"/>
            <a:ext cx="1402886" cy="129007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文字方塊 16"/>
          <p:cNvSpPr txBox="1"/>
          <p:nvPr/>
        </p:nvSpPr>
        <p:spPr>
          <a:xfrm>
            <a:off x="24971" y="40843"/>
            <a:ext cx="21099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100" dirty="0"/>
              <a:t>Implementing</a:t>
            </a:r>
            <a:endParaRPr lang="zh-TW" altLang="en-US" sz="21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34931" y="1658415"/>
            <a:ext cx="32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High-Level Program block</a:t>
            </a:r>
            <a:endParaRPr lang="zh-TW" altLang="en-US" sz="20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34932" y="2931338"/>
            <a:ext cx="19430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100" dirty="0"/>
              <a:t>Physical layer</a:t>
            </a:r>
            <a:endParaRPr lang="zh-TW" altLang="en-US" sz="2100" dirty="0"/>
          </a:p>
        </p:txBody>
      </p:sp>
      <p:cxnSp>
        <p:nvCxnSpPr>
          <p:cNvPr id="21" name="直線接點 20"/>
          <p:cNvCxnSpPr/>
          <p:nvPr/>
        </p:nvCxnSpPr>
        <p:spPr>
          <a:xfrm>
            <a:off x="3131655" y="1861563"/>
            <a:ext cx="2082701" cy="181"/>
          </a:xfrm>
          <a:prstGeom prst="line">
            <a:avLst/>
          </a:prstGeom>
          <a:ln w="76200"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1815738" y="3214942"/>
            <a:ext cx="2461532" cy="16391"/>
          </a:xfrm>
          <a:prstGeom prst="line">
            <a:avLst/>
          </a:prstGeom>
          <a:ln w="76200"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>
            <a:off x="1960926" y="267987"/>
            <a:ext cx="4114636" cy="16805"/>
          </a:xfrm>
          <a:prstGeom prst="line">
            <a:avLst/>
          </a:prstGeom>
          <a:ln w="76200"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圖片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819" y="389071"/>
            <a:ext cx="1824179" cy="1153142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7310101" y="389072"/>
            <a:ext cx="1077686" cy="5991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sz="1500" b="1" dirty="0" err="1"/>
              <a:t>WiFi</a:t>
            </a:r>
            <a:r>
              <a:rPr lang="en-US" altLang="zh-TW" sz="1500" b="1" dirty="0"/>
              <a:t> </a:t>
            </a:r>
          </a:p>
          <a:p>
            <a:pPr algn="ctr"/>
            <a:r>
              <a:rPr lang="en-US" altLang="zh-TW" sz="1500" b="1" dirty="0"/>
              <a:t>Module</a:t>
            </a:r>
            <a:endParaRPr lang="zh-TW" altLang="en-US" sz="1500" b="1" dirty="0"/>
          </a:p>
        </p:txBody>
      </p:sp>
      <p:sp>
        <p:nvSpPr>
          <p:cNvPr id="35" name="矩形 34"/>
          <p:cNvSpPr/>
          <p:nvPr/>
        </p:nvSpPr>
        <p:spPr>
          <a:xfrm>
            <a:off x="6087140" y="955003"/>
            <a:ext cx="1077686" cy="5991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sz="1500" b="1" dirty="0"/>
              <a:t>BT </a:t>
            </a:r>
          </a:p>
          <a:p>
            <a:pPr algn="ctr"/>
            <a:r>
              <a:rPr lang="en-US" altLang="zh-TW" sz="1500" b="1" dirty="0"/>
              <a:t>Module</a:t>
            </a:r>
            <a:endParaRPr lang="zh-TW" altLang="en-US" sz="1500" b="1" dirty="0"/>
          </a:p>
        </p:txBody>
      </p:sp>
      <p:cxnSp>
        <p:nvCxnSpPr>
          <p:cNvPr id="37" name="直線單箭頭接點 36"/>
          <p:cNvCxnSpPr/>
          <p:nvPr/>
        </p:nvCxnSpPr>
        <p:spPr>
          <a:xfrm>
            <a:off x="5814302" y="688645"/>
            <a:ext cx="1495800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/>
          <p:nvPr/>
        </p:nvCxnSpPr>
        <p:spPr>
          <a:xfrm>
            <a:off x="4738507" y="1293823"/>
            <a:ext cx="1350524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弧形 43"/>
          <p:cNvSpPr/>
          <p:nvPr/>
        </p:nvSpPr>
        <p:spPr>
          <a:xfrm rot="17697662">
            <a:off x="4744274" y="1567467"/>
            <a:ext cx="5914523" cy="5928712"/>
          </a:xfrm>
          <a:prstGeom prst="arc">
            <a:avLst>
              <a:gd name="adj1" fmla="val 14005610"/>
              <a:gd name="adj2" fmla="val 260635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noFil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050"/>
          </a:p>
        </p:txBody>
      </p:sp>
      <p:cxnSp>
        <p:nvCxnSpPr>
          <p:cNvPr id="45" name="直線單箭頭接點 44"/>
          <p:cNvCxnSpPr/>
          <p:nvPr/>
        </p:nvCxnSpPr>
        <p:spPr>
          <a:xfrm>
            <a:off x="3254331" y="973942"/>
            <a:ext cx="1350524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Shape 53"/>
          <p:cNvPicPr preferRelativeResize="0"/>
          <p:nvPr/>
        </p:nvPicPr>
        <p:blipFill rotWithShape="1">
          <a:blip r:embed="rId7">
            <a:alphaModFix/>
          </a:blip>
          <a:srcRect r="64387" b="17878"/>
          <a:stretch/>
        </p:blipFill>
        <p:spPr>
          <a:xfrm flipH="1">
            <a:off x="6352360" y="2687788"/>
            <a:ext cx="2351852" cy="2111264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</p:pic>
      <p:pic>
        <p:nvPicPr>
          <p:cNvPr id="46" name="圖片 4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261869" y="1025357"/>
            <a:ext cx="1202684" cy="1033712"/>
          </a:xfrm>
          <a:prstGeom prst="rect">
            <a:avLst/>
          </a:prstGeom>
          <a:effectLst>
            <a:glow rad="127000">
              <a:schemeClr val="accent1">
                <a:alpha val="97000"/>
              </a:schemeClr>
            </a:glow>
            <a:reflection stA="41000" endPos="60000" dist="50800" dir="5400000" sy="-100000" algn="bl" rotWithShape="0"/>
            <a:softEdge rad="76200"/>
          </a:effectLst>
        </p:spPr>
      </p:pic>
      <p:pic>
        <p:nvPicPr>
          <p:cNvPr id="47" name="圖片 4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27437" y="1571312"/>
            <a:ext cx="1202684" cy="1033712"/>
          </a:xfrm>
          <a:prstGeom prst="rect">
            <a:avLst/>
          </a:prstGeom>
          <a:effectLst>
            <a:glow rad="127000">
              <a:schemeClr val="accent1">
                <a:alpha val="97000"/>
              </a:schemeClr>
            </a:glow>
            <a:reflection stA="41000" endPos="60000" dist="50800" dir="5400000" sy="-100000" algn="bl" rotWithShape="0"/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208134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46" name="Shape 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8550" y="0"/>
            <a:ext cx="37719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Shape 47"/>
          <p:cNvPicPr preferRelativeResize="0"/>
          <p:nvPr/>
        </p:nvPicPr>
        <p:blipFill rotWithShape="1">
          <a:blip r:embed="rId4">
            <a:alphaModFix/>
          </a:blip>
          <a:srcRect l="11573" r="23985"/>
          <a:stretch/>
        </p:blipFill>
        <p:spPr>
          <a:xfrm>
            <a:off x="59799" y="0"/>
            <a:ext cx="443775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System Architecture</a:t>
            </a:r>
            <a:endParaRPr lang="en-US" sz="36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Shape 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422362" y="1275605"/>
            <a:ext cx="8470117" cy="3528391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Shape 54"/>
          <p:cNvSpPr txBox="1"/>
          <p:nvPr/>
        </p:nvSpPr>
        <p:spPr>
          <a:xfrm>
            <a:off x="926426" y="1908300"/>
            <a:ext cx="1886699" cy="338699"/>
          </a:xfrm>
          <a:prstGeom prst="rect">
            <a:avLst/>
          </a:prstGeom>
          <a:solidFill>
            <a:schemeClr val="lt1"/>
          </a:solidFill>
          <a:ln w="25400" cap="flat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 Block(s)</a:t>
            </a:r>
          </a:p>
        </p:txBody>
      </p:sp>
      <p:sp>
        <p:nvSpPr>
          <p:cNvPr id="55" name="Shape 55"/>
          <p:cNvSpPr txBox="1"/>
          <p:nvPr/>
        </p:nvSpPr>
        <p:spPr>
          <a:xfrm>
            <a:off x="2654609" y="4500576"/>
            <a:ext cx="936103" cy="338554"/>
          </a:xfrm>
          <a:prstGeom prst="rect">
            <a:avLst/>
          </a:prstGeom>
          <a:solidFill>
            <a:schemeClr val="lt1"/>
          </a:solidFill>
          <a:ln w="25400" cap="flat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STM32</a:t>
            </a:r>
          </a:p>
        </p:txBody>
      </p:sp>
      <p:sp>
        <p:nvSpPr>
          <p:cNvPr id="56" name="Shape 56"/>
          <p:cNvSpPr txBox="1"/>
          <p:nvPr/>
        </p:nvSpPr>
        <p:spPr>
          <a:xfrm>
            <a:off x="5318906" y="2772385"/>
            <a:ext cx="720080" cy="338554"/>
          </a:xfrm>
          <a:prstGeom prst="rect">
            <a:avLst/>
          </a:prstGeom>
          <a:solidFill>
            <a:schemeClr val="lt1"/>
          </a:solidFill>
          <a:ln w="25400" cap="flat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LinkIt</a:t>
            </a:r>
          </a:p>
        </p:txBody>
      </p:sp>
      <p:sp>
        <p:nvSpPr>
          <p:cNvPr id="57" name="Shape 57"/>
          <p:cNvSpPr txBox="1"/>
          <p:nvPr/>
        </p:nvSpPr>
        <p:spPr>
          <a:xfrm>
            <a:off x="5966978" y="1563637"/>
            <a:ext cx="864095" cy="307777"/>
          </a:xfrm>
          <a:prstGeom prst="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Camera</a:t>
            </a:r>
          </a:p>
        </p:txBody>
      </p:sp>
      <p:sp>
        <p:nvSpPr>
          <p:cNvPr id="58" name="Shape 58"/>
          <p:cNvSpPr txBox="1"/>
          <p:nvPr/>
        </p:nvSpPr>
        <p:spPr>
          <a:xfrm>
            <a:off x="7983202" y="3075806"/>
            <a:ext cx="864095" cy="523219"/>
          </a:xfrm>
          <a:prstGeom prst="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Power Supply</a:t>
            </a:r>
          </a:p>
        </p:txBody>
      </p:sp>
      <p:sp>
        <p:nvSpPr>
          <p:cNvPr id="59" name="Shape 59"/>
          <p:cNvSpPr txBox="1"/>
          <p:nvPr/>
        </p:nvSpPr>
        <p:spPr>
          <a:xfrm>
            <a:off x="5966978" y="3723878"/>
            <a:ext cx="1008112" cy="307777"/>
          </a:xfrm>
          <a:prstGeom prst="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Ultrasonic</a:t>
            </a:r>
          </a:p>
        </p:txBody>
      </p:sp>
      <p:sp>
        <p:nvSpPr>
          <p:cNvPr id="60" name="Shape 60"/>
          <p:cNvSpPr txBox="1"/>
          <p:nvPr/>
        </p:nvSpPr>
        <p:spPr>
          <a:xfrm>
            <a:off x="7623162" y="3867894"/>
            <a:ext cx="720080" cy="307777"/>
          </a:xfrm>
          <a:prstGeom prst="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Motor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x="7839185" y="1347613"/>
            <a:ext cx="1008112" cy="523219"/>
          </a:xfrm>
          <a:prstGeom prst="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Motor Controller</a:t>
            </a:r>
          </a:p>
        </p:txBody>
      </p:sp>
      <p:cxnSp>
        <p:nvCxnSpPr>
          <p:cNvPr id="62" name="Shape 62"/>
          <p:cNvCxnSpPr/>
          <p:nvPr/>
        </p:nvCxnSpPr>
        <p:spPr>
          <a:xfrm rot="10800000" flipH="1">
            <a:off x="3806738" y="3219822"/>
            <a:ext cx="2232248" cy="1440160"/>
          </a:xfrm>
          <a:prstGeom prst="bentConnector3">
            <a:avLst>
              <a:gd name="adj1" fmla="val 55250"/>
            </a:avLst>
          </a:prstGeom>
          <a:noFill/>
          <a:ln w="57150" cap="flat">
            <a:solidFill>
              <a:srgbClr val="FF0000"/>
            </a:solidFill>
            <a:prstDash val="dash"/>
            <a:round/>
            <a:headEnd type="none" w="med" len="med"/>
            <a:tailEnd type="stealth" w="lg" len="lg"/>
          </a:ln>
        </p:spPr>
      </p:cxnSp>
      <p:sp>
        <p:nvSpPr>
          <p:cNvPr id="63" name="Shape 63"/>
          <p:cNvSpPr txBox="1"/>
          <p:nvPr/>
        </p:nvSpPr>
        <p:spPr>
          <a:xfrm>
            <a:off x="5030966" y="3385171"/>
            <a:ext cx="936000" cy="33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16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via BT</a:t>
            </a:r>
          </a:p>
        </p:txBody>
      </p:sp>
      <p:cxnSp>
        <p:nvCxnSpPr>
          <p:cNvPr id="64" name="Shape 64"/>
          <p:cNvCxnSpPr>
            <a:endCxn id="55" idx="1"/>
          </p:cNvCxnSpPr>
          <p:nvPr/>
        </p:nvCxnSpPr>
        <p:spPr>
          <a:xfrm>
            <a:off x="926309" y="3651953"/>
            <a:ext cx="1728300" cy="1017900"/>
          </a:xfrm>
          <a:prstGeom prst="bentConnector3">
            <a:avLst>
              <a:gd name="adj1" fmla="val 5925"/>
            </a:avLst>
          </a:prstGeom>
          <a:noFill/>
          <a:ln w="57150" cap="flat">
            <a:solidFill>
              <a:srgbClr val="FF0000"/>
            </a:solidFill>
            <a:prstDash val="dash"/>
            <a:round/>
            <a:headEnd type="none" w="med" len="med"/>
            <a:tailEnd type="stealth" w="lg" len="lg"/>
          </a:ln>
        </p:spPr>
      </p:cxnSp>
      <p:sp>
        <p:nvSpPr>
          <p:cNvPr id="65" name="Shape 65"/>
          <p:cNvSpPr txBox="1"/>
          <p:nvPr/>
        </p:nvSpPr>
        <p:spPr>
          <a:xfrm>
            <a:off x="998425" y="4299942"/>
            <a:ext cx="1152128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16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via WIRE</a:t>
            </a:r>
          </a:p>
        </p:txBody>
      </p:sp>
      <p:sp>
        <p:nvSpPr>
          <p:cNvPr id="66" name="Shape 66"/>
          <p:cNvSpPr txBox="1"/>
          <p:nvPr/>
        </p:nvSpPr>
        <p:spPr>
          <a:xfrm>
            <a:off x="6759066" y="1203598"/>
            <a:ext cx="864095" cy="307777"/>
          </a:xfrm>
          <a:prstGeom prst="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Speaker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11201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altLang="en-US" sz="3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實作　</a:t>
            </a:r>
            <a:r>
              <a:rPr lang="en-US" altLang="zh-TW" sz="3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altLang="zh-TW" sz="3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Interpreter </a:t>
            </a:r>
            <a:r>
              <a:rPr lang="en-US" sz="3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STM32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使用 STM 32 解讀連接在上面的 Control Blocks 程式碼，並透過藍芽傳輸給 LinkIt 執行。</a:t>
            </a:r>
          </a:p>
        </p:txBody>
      </p:sp>
      <p:pic>
        <p:nvPicPr>
          <p:cNvPr id="73" name="Shape 73"/>
          <p:cNvPicPr preferRelativeResize="0"/>
          <p:nvPr/>
        </p:nvPicPr>
        <p:blipFill rotWithShape="1">
          <a:blip r:embed="rId3">
            <a:alphaModFix/>
          </a:blip>
          <a:srcRect l="12752" t="26530"/>
          <a:stretch/>
        </p:blipFill>
        <p:spPr>
          <a:xfrm flipH="1">
            <a:off x="899591" y="2283717"/>
            <a:ext cx="7389997" cy="2592287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/>
          <p:nvPr/>
        </p:nvSpPr>
        <p:spPr>
          <a:xfrm>
            <a:off x="1160800" y="3291825"/>
            <a:ext cx="1766099" cy="338699"/>
          </a:xfrm>
          <a:prstGeom prst="rect">
            <a:avLst/>
          </a:prstGeom>
          <a:solidFill>
            <a:schemeClr val="lt1"/>
          </a:solidFill>
          <a:ln w="25400" cap="flat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 Block(s)</a:t>
            </a:r>
          </a:p>
        </p:txBody>
      </p:sp>
      <p:sp>
        <p:nvSpPr>
          <p:cNvPr id="75" name="Shape 75"/>
          <p:cNvSpPr txBox="1"/>
          <p:nvPr/>
        </p:nvSpPr>
        <p:spPr>
          <a:xfrm>
            <a:off x="3131839" y="4572584"/>
            <a:ext cx="936103" cy="338554"/>
          </a:xfrm>
          <a:prstGeom prst="rect">
            <a:avLst/>
          </a:prstGeom>
          <a:solidFill>
            <a:schemeClr val="lt1"/>
          </a:solidFill>
          <a:ln w="25400" cap="flat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STM32</a:t>
            </a:r>
          </a:p>
        </p:txBody>
      </p:sp>
      <p:sp>
        <p:nvSpPr>
          <p:cNvPr id="76" name="Shape 76"/>
          <p:cNvSpPr txBox="1"/>
          <p:nvPr/>
        </p:nvSpPr>
        <p:spPr>
          <a:xfrm>
            <a:off x="7209469" y="3579861"/>
            <a:ext cx="720080" cy="338554"/>
          </a:xfrm>
          <a:prstGeom prst="rect">
            <a:avLst/>
          </a:prstGeom>
          <a:solidFill>
            <a:schemeClr val="lt1"/>
          </a:solidFill>
          <a:ln w="25400" cap="flat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LinkIt</a:t>
            </a:r>
          </a:p>
        </p:txBody>
      </p:sp>
      <p:cxnSp>
        <p:nvCxnSpPr>
          <p:cNvPr id="77" name="Shape 77"/>
          <p:cNvCxnSpPr/>
          <p:nvPr/>
        </p:nvCxnSpPr>
        <p:spPr>
          <a:xfrm rot="10800000" flipH="1">
            <a:off x="4283967" y="3291829"/>
            <a:ext cx="2232248" cy="1440160"/>
          </a:xfrm>
          <a:prstGeom prst="bentConnector3">
            <a:avLst>
              <a:gd name="adj1" fmla="val 28621"/>
            </a:avLst>
          </a:prstGeom>
          <a:noFill/>
          <a:ln w="57150" cap="flat">
            <a:solidFill>
              <a:srgbClr val="FF0000"/>
            </a:solidFill>
            <a:prstDash val="dash"/>
            <a:round/>
            <a:headEnd type="none" w="med" len="med"/>
            <a:tailEnd type="stealth" w="lg" len="lg"/>
          </a:ln>
        </p:spPr>
      </p:cxnSp>
      <p:sp>
        <p:nvSpPr>
          <p:cNvPr id="78" name="Shape 78"/>
          <p:cNvSpPr txBox="1"/>
          <p:nvPr/>
        </p:nvSpPr>
        <p:spPr>
          <a:xfrm>
            <a:off x="5436096" y="3291830"/>
            <a:ext cx="93610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16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via BT</a:t>
            </a:r>
          </a:p>
        </p:txBody>
      </p:sp>
      <p:cxnSp>
        <p:nvCxnSpPr>
          <p:cNvPr id="79" name="Shape 79"/>
          <p:cNvCxnSpPr>
            <a:endCxn id="75" idx="1"/>
          </p:cNvCxnSpPr>
          <p:nvPr/>
        </p:nvCxnSpPr>
        <p:spPr>
          <a:xfrm>
            <a:off x="1403539" y="3723961"/>
            <a:ext cx="1728300" cy="1017900"/>
          </a:xfrm>
          <a:prstGeom prst="bentConnector3">
            <a:avLst>
              <a:gd name="adj1" fmla="val -28470"/>
            </a:avLst>
          </a:prstGeom>
          <a:noFill/>
          <a:ln w="57150" cap="flat">
            <a:solidFill>
              <a:srgbClr val="FF0000"/>
            </a:solidFill>
            <a:prstDash val="dash"/>
            <a:round/>
            <a:headEnd type="none" w="med" len="med"/>
            <a:tailEnd type="stealth" w="lg" len="lg"/>
          </a:ln>
        </p:spPr>
      </p:cxnSp>
      <p:sp>
        <p:nvSpPr>
          <p:cNvPr id="80" name="Shape 80"/>
          <p:cNvSpPr txBox="1"/>
          <p:nvPr/>
        </p:nvSpPr>
        <p:spPr>
          <a:xfrm>
            <a:off x="1475655" y="4371950"/>
            <a:ext cx="1152128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16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via WIRE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linkit ONE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0146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開發環境：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LinkIt 是聯發科針對穿戴式和物聯網基於 Nucleus (RTOS) 開發出來的一個新的 OS，提供</a:t>
            </a:r>
            <a:r>
              <a:rPr lang="en-US" sz="1800">
                <a:solidFill>
                  <a:schemeClr val="dk1"/>
                </a:solidFill>
              </a:rPr>
              <a:t>較</a:t>
            </a: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完整的開發平台和 SDK可以做出各種產品和應用。為了簡化開發的複雜度，MTK提供了Arduino Plug-in，讓使用者可以在 Arduino IDE 就可以開發。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硬體：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有Wifi, BT, GSM, SD Card Slot, SIM Card Slot, Audio Out 等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Shape 93"/>
          <p:cNvSpPr txBox="1"/>
          <p:nvPr/>
        </p:nvSpPr>
        <p:spPr>
          <a:xfrm>
            <a:off x="642910" y="4500576"/>
            <a:ext cx="5429288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Ref. </a:t>
            </a:r>
            <a:r>
              <a:rPr lang="en-US" sz="1400" b="1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http://www.mobilehero.com/mediatek2014/index3.asp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包裝周邊指令 input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546848" cy="34598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sensor: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三顆 ultrasonic </a:t>
            </a:r>
            <a:b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=&gt;A, B, C sensor (10 cm)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 b="0" i="0" u="none" strike="sng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光敏電阻 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 b="0" i="0" u="none" strike="sng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=&gt; LDR sensor</a:t>
            </a:r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4087" y="1059582"/>
            <a:ext cx="2808311" cy="3759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包裝周邊指令</a:t>
            </a:r>
            <a:r>
              <a:rPr lang="en-US" sz="3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output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57200" y="1063375"/>
            <a:ext cx="8229600" cy="372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車子</a:t>
            </a:r>
            <a:r>
              <a:rPr lang="en-US" sz="3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move forward, turn left, turn right.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LED: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on, off, blink.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Speaker: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play sound 1~10 (cat, dog, coin…...)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Alarm on, alarm off.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574765" y="21904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1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包裝</a:t>
            </a:r>
            <a:r>
              <a:rPr lang="zh-TW" altLang="en-US" sz="3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並豐富</a:t>
            </a:r>
            <a:r>
              <a:rPr lang="en-US" sz="3600" b="1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周邊指令</a:t>
            </a:r>
            <a:r>
              <a:rPr lang="en-US" sz="3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output (</a:t>
            </a:r>
            <a:r>
              <a:rPr lang="en-US" sz="36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con’t</a:t>
            </a:r>
            <a:r>
              <a:rPr lang="en-US" sz="3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457200" y="1076441"/>
            <a:ext cx="8229600" cy="372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相機</a:t>
            </a:r>
            <a:r>
              <a:rPr lang="en-US" sz="3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(VC0706):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snapshot (</a:t>
            </a:r>
            <a:r>
              <a:rPr lang="en-US" sz="3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拍照</a:t>
            </a:r>
            <a:r>
              <a:rPr lang="en-US" sz="3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-&gt;</a:t>
            </a:r>
            <a:r>
              <a:rPr lang="en-US" sz="3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存在SD卡</a:t>
            </a:r>
            <a:r>
              <a:rPr lang="en-US" sz="3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-&gt;</a:t>
            </a:r>
            <a:r>
              <a:rPr lang="en-US" sz="3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上傳FTP</a:t>
            </a:r>
            <a:r>
              <a:rPr lang="en-US" sz="30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3000" dirty="0" smtClean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30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30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30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GSM: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SMS, CALL</a:t>
            </a:r>
          </a:p>
        </p:txBody>
      </p:sp>
      <p:pic>
        <p:nvPicPr>
          <p:cNvPr id="4" name="Shape 100"/>
          <p:cNvPicPr preferRelativeResize="0"/>
          <p:nvPr/>
        </p:nvPicPr>
        <p:blipFill rotWithShape="1">
          <a:blip r:embed="rId3">
            <a:alphaModFix/>
          </a:blip>
          <a:srcRect l="3890" t="13510" r="15174" b="16310"/>
          <a:stretch/>
        </p:blipFill>
        <p:spPr>
          <a:xfrm>
            <a:off x="574765" y="2083673"/>
            <a:ext cx="1528355" cy="16914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字方塊 2"/>
          <p:cNvSpPr txBox="1"/>
          <p:nvPr/>
        </p:nvSpPr>
        <p:spPr>
          <a:xfrm>
            <a:off x="2312127" y="2308907"/>
            <a:ext cx="220762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wait until(ultrasonic A );</a:t>
            </a:r>
          </a:p>
          <a:p>
            <a:r>
              <a:rPr lang="en-US" altLang="zh-TW" dirty="0" smtClean="0"/>
              <a:t>wait </a:t>
            </a:r>
            <a:r>
              <a:rPr lang="en-US" altLang="zh-TW" dirty="0"/>
              <a:t>until(ultrasonic B );</a:t>
            </a:r>
          </a:p>
          <a:p>
            <a:r>
              <a:rPr lang="en-US" altLang="zh-TW" dirty="0"/>
              <a:t>wait until(ultrasonic C );</a:t>
            </a:r>
          </a:p>
          <a:p>
            <a:r>
              <a:rPr lang="en-US" altLang="zh-TW" dirty="0"/>
              <a:t>repeat(3) blink;</a:t>
            </a:r>
          </a:p>
          <a:p>
            <a:r>
              <a:rPr lang="en-US" altLang="zh-TW" dirty="0"/>
              <a:t>play sound PHOTO</a:t>
            </a:r>
          </a:p>
          <a:p>
            <a:r>
              <a:rPr lang="en-US" altLang="zh-TW" dirty="0"/>
              <a:t>snapshot</a:t>
            </a:r>
          </a:p>
          <a:p>
            <a:endParaRPr lang="zh-TW" altLang="en-US" dirty="0"/>
          </a:p>
        </p:txBody>
      </p:sp>
      <p:cxnSp>
        <p:nvCxnSpPr>
          <p:cNvPr id="6" name="直線單箭頭接點 5"/>
          <p:cNvCxnSpPr/>
          <p:nvPr/>
        </p:nvCxnSpPr>
        <p:spPr>
          <a:xfrm flipH="1">
            <a:off x="1593669" y="2495006"/>
            <a:ext cx="718458" cy="7551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 flipH="1">
            <a:off x="1188720" y="2681105"/>
            <a:ext cx="1123407" cy="89664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flipH="1">
            <a:off x="1952898" y="2929419"/>
            <a:ext cx="359229" cy="49849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圖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749" y="2144004"/>
            <a:ext cx="857514" cy="853025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020" y="2256101"/>
            <a:ext cx="857514" cy="853025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175" y="2368198"/>
            <a:ext cx="857514" cy="853025"/>
          </a:xfrm>
          <a:prstGeom prst="rect">
            <a:avLst/>
          </a:prstGeom>
        </p:spPr>
      </p:pic>
      <p:cxnSp>
        <p:nvCxnSpPr>
          <p:cNvPr id="18" name="直線單箭頭接點 17"/>
          <p:cNvCxnSpPr/>
          <p:nvPr/>
        </p:nvCxnSpPr>
        <p:spPr>
          <a:xfrm flipV="1">
            <a:off x="3694683" y="2997029"/>
            <a:ext cx="988772" cy="11209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圖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633" y="3368747"/>
            <a:ext cx="1525644" cy="1144233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88624" y="3178042"/>
            <a:ext cx="1525644" cy="1144233"/>
          </a:xfrm>
          <a:prstGeom prst="rect">
            <a:avLst/>
          </a:prstGeom>
        </p:spPr>
      </p:pic>
      <p:cxnSp>
        <p:nvCxnSpPr>
          <p:cNvPr id="22" name="直線單箭頭接點 21"/>
          <p:cNvCxnSpPr/>
          <p:nvPr/>
        </p:nvCxnSpPr>
        <p:spPr>
          <a:xfrm>
            <a:off x="3176396" y="3577749"/>
            <a:ext cx="1439696" cy="10740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</a:rPr>
              <a:t>開發過程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構想-&gt; 架構調整-&gt; 實作程式與電路 -&gt; 製作積木外殼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>
              <a:solidFill>
                <a:schemeClr val="dk1"/>
              </a:solidFill>
            </a:endParaRPr>
          </a:p>
          <a:p>
            <a:pPr marL="9144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設計積木電路-&gt; 焊接-&gt; debugging…...</a:t>
            </a:r>
          </a:p>
          <a:p>
            <a:pPr marL="9144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>
              <a:solidFill>
                <a:schemeClr val="dk1"/>
              </a:solidFill>
            </a:endParaRPr>
          </a:p>
          <a:p>
            <a:pPr marL="9144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coding……………….-&gt;增加周邊  -&gt; debugging</a:t>
            </a:r>
          </a:p>
          <a:p>
            <a:pPr marL="9144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>
              <a:solidFill>
                <a:schemeClr val="dk1"/>
              </a:solidFill>
            </a:endParaRPr>
          </a:p>
          <a:p>
            <a:pPr marL="9144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				     -&gt;組裝車子，增加周邊</a:t>
            </a:r>
          </a:p>
          <a:p>
            <a:pPr marL="9144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>
              <a:solidFill>
                <a:schemeClr val="dk1"/>
              </a:solidFill>
            </a:endParaRPr>
          </a:p>
          <a:p>
            <a:pPr marL="9144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					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00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>
                <a:solidFill>
                  <a:schemeClr val="dk1"/>
                </a:solidFill>
              </a:rPr>
              <a:t>技術難題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/>
              <a:t>電源問題: 因為我們連接的周邊很多，需要的電流比較大，所以我們</a:t>
            </a:r>
          </a:p>
          <a:p>
            <a:pPr marL="914400" lvl="0" indent="0" rtl="0">
              <a:spcBef>
                <a:spcPts val="0"/>
              </a:spcBef>
              <a:buNone/>
            </a:pPr>
            <a:r>
              <a:rPr lang="en-US" sz="1800"/>
              <a:t>  電源都是吃另外一塊板子上自己設計的5V電源，最多可提</a:t>
            </a:r>
          </a:p>
          <a:p>
            <a:pPr marL="914400" lvl="0" indent="0" rtl="0">
              <a:spcBef>
                <a:spcPts val="0"/>
              </a:spcBef>
              <a:buNone/>
            </a:pPr>
            <a:r>
              <a:rPr lang="en-US" sz="1800"/>
              <a:t>  供3A的電流。</a:t>
            </a:r>
          </a:p>
          <a:p>
            <a:pPr marL="914400" lvl="0" indent="0" rtl="0">
              <a:spcBef>
                <a:spcPts val="0"/>
              </a:spcBef>
              <a:buNone/>
            </a:pPr>
            <a:endParaRPr sz="1800"/>
          </a:p>
          <a:p>
            <a:pPr marL="0" lvl="0" indent="0" rtl="0">
              <a:spcBef>
                <a:spcPts val="0"/>
              </a:spcBef>
              <a:buNone/>
            </a:pPr>
            <a:r>
              <a:rPr lang="en-US" sz="1800"/>
              <a:t>馬達不夠力: 用的是5V直流馬達，不過馬力不夠，轉彎會有問題。只好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US" sz="1800"/>
              <a:t>		      偷偷加到9V。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940" y="205978"/>
            <a:ext cx="6270662" cy="470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980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>
                <a:solidFill>
                  <a:schemeClr val="dk1"/>
                </a:solidFill>
              </a:rPr>
              <a:t>技術難題(con’t)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457200" y="12360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/>
              <a:t>電路焊接良率太低： 目前焊了15塊掛了兩塊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8915" y="472825"/>
            <a:ext cx="3492857" cy="372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600" dirty="0" err="1">
                <a:solidFill>
                  <a:schemeClr val="dk1"/>
                </a:solidFill>
              </a:rPr>
              <a:t>技術難題</a:t>
            </a:r>
            <a:r>
              <a:rPr lang="en-US" sz="3600" dirty="0">
                <a:solidFill>
                  <a:schemeClr val="dk1"/>
                </a:solidFill>
              </a:rPr>
              <a:t>(</a:t>
            </a:r>
            <a:r>
              <a:rPr lang="en-US" sz="3600" dirty="0" err="1">
                <a:solidFill>
                  <a:schemeClr val="dk1"/>
                </a:solidFill>
              </a:rPr>
              <a:t>con’t</a:t>
            </a:r>
            <a:r>
              <a:rPr lang="en-US" sz="3600" dirty="0">
                <a:solidFill>
                  <a:schemeClr val="dk1"/>
                </a:solidFill>
              </a:rPr>
              <a:t>)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dirty="0" err="1"/>
              <a:t>語法設計太複雜，不夠直覺</a:t>
            </a:r>
            <a:r>
              <a:rPr lang="en-US" dirty="0"/>
              <a:t>。</a:t>
            </a:r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rtl="0">
              <a:spcBef>
                <a:spcPts val="0"/>
              </a:spcBef>
              <a:buNone/>
            </a:pPr>
            <a:r>
              <a:rPr lang="en-US" dirty="0" err="1"/>
              <a:t>像是一個簡單的</a:t>
            </a:r>
            <a:endParaRPr lang="en-US" dirty="0"/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rtl="0">
              <a:spcBef>
                <a:spcPts val="0"/>
              </a:spcBef>
              <a:buNone/>
            </a:pPr>
            <a:r>
              <a:rPr lang="en-US" dirty="0"/>
              <a:t>repeat until(sensor A){</a:t>
            </a:r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rtl="0">
              <a:spcBef>
                <a:spcPts val="0"/>
              </a:spcBef>
              <a:buNone/>
            </a:pPr>
            <a:r>
              <a:rPr lang="en-US" dirty="0"/>
              <a:t>}</a:t>
            </a:r>
          </a:p>
          <a:p>
            <a:pPr rtl="0">
              <a:spcBef>
                <a:spcPts val="0"/>
              </a:spcBef>
              <a:buNone/>
            </a:pPr>
            <a:r>
              <a:rPr lang="en-US" dirty="0"/>
              <a:t>snapshot;</a:t>
            </a:r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rtl="0">
              <a:spcBef>
                <a:spcPts val="0"/>
              </a:spcBef>
              <a:buNone/>
            </a:pPr>
            <a:r>
              <a:rPr lang="en-US" dirty="0" err="1"/>
              <a:t>用我們的積木來拼就會變成</a:t>
            </a:r>
            <a:r>
              <a:rPr lang="en-US" dirty="0"/>
              <a:t> [repeat until] [sensor A] [bracket] [snapshot] [end]</a:t>
            </a:r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rtl="0">
              <a:spcBef>
                <a:spcPts val="0"/>
              </a:spcBef>
              <a:buNone/>
            </a:pPr>
            <a:r>
              <a:rPr lang="en-US" dirty="0" err="1"/>
              <a:t>新增較高階的語法，如</a:t>
            </a:r>
            <a:r>
              <a:rPr lang="en-US" dirty="0"/>
              <a:t>: [Wait until] [sensor A]</a:t>
            </a:r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>
              <a:spcBef>
                <a:spcPts val="0"/>
              </a:spcBef>
              <a:buNone/>
            </a:pPr>
            <a:r>
              <a:rPr lang="en-US" dirty="0" err="1"/>
              <a:t>為了讓我們的作品能讓更多人使用，我們致力於把程式簡單化</a:t>
            </a:r>
            <a:r>
              <a:rPr lang="en-US" dirty="0"/>
              <a:t>。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600"/>
              <a:t>TODO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1800"/>
              <a:t>製作積木圖示及教學文件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1800"/>
              <a:t>實際找人來測試＝&gt; debug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1800"/>
              <a:t>設計demo組合及遊戲關卡</a:t>
            </a:r>
          </a:p>
          <a:p>
            <a:pPr>
              <a:spcBef>
                <a:spcPts val="0"/>
              </a:spcBef>
              <a:buNone/>
            </a:pPr>
            <a:endParaRPr sz="180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175657" y="1592036"/>
            <a:ext cx="4859383" cy="239213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 smtClean="0"/>
              <a:t>摘要</a:t>
            </a:r>
            <a:endParaRPr lang="en-US" altLang="zh-TW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 smtClean="0"/>
              <a:t>方法</a:t>
            </a:r>
            <a:endParaRPr lang="en-US" altLang="zh-TW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 smtClean="0"/>
              <a:t>問題</a:t>
            </a:r>
            <a:endParaRPr lang="en-US" altLang="zh-TW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 smtClean="0"/>
              <a:t>架構與作法</a:t>
            </a:r>
            <a:endParaRPr lang="en-US" altLang="zh-TW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 smtClean="0"/>
              <a:t>實</a:t>
            </a:r>
            <a:r>
              <a:rPr lang="zh-TW" altLang="en-US" sz="2800" dirty="0"/>
              <a:t>作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0" y="4835723"/>
            <a:ext cx="22990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教育用程式流程控制方塊</a:t>
            </a:r>
          </a:p>
        </p:txBody>
      </p:sp>
    </p:spTree>
    <p:extLst>
      <p:ext uri="{BB962C8B-B14F-4D97-AF65-F5344CB8AC3E}">
        <p14:creationId xmlns:p14="http://schemas.microsoft.com/office/powerpoint/2010/main" val="247940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47611"/>
          </a:xfrm>
        </p:spPr>
        <p:txBody>
          <a:bodyPr/>
          <a:lstStyle/>
          <a:p>
            <a:pPr algn="ctr"/>
            <a:r>
              <a:rPr lang="zh-TW" altLang="en-US" sz="2800" dirty="0" smtClean="0"/>
              <a:t>摘要</a:t>
            </a:r>
            <a:endParaRPr lang="zh-TW" altLang="en-US" sz="28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 smtClean="0"/>
              <a:t>動機 </a:t>
            </a:r>
            <a:r>
              <a:rPr lang="en-US" altLang="zh-TW" sz="2000" dirty="0" smtClean="0"/>
              <a:t>:</a:t>
            </a:r>
            <a:r>
              <a:rPr lang="zh-TW" altLang="en-US" sz="2000" dirty="0" smtClean="0"/>
              <a:t> 幼兒教育家 瑪莉亞</a:t>
            </a:r>
            <a:r>
              <a:rPr lang="en-US" altLang="zh-TW" sz="2000" dirty="0" smtClean="0"/>
              <a:t>.</a:t>
            </a:r>
            <a:r>
              <a:rPr lang="zh-TW" altLang="en-US" sz="2000" dirty="0" smtClean="0"/>
              <a:t>蒙特梭利</a:t>
            </a:r>
            <a:r>
              <a:rPr lang="en-US" altLang="zh-TW" sz="2000" dirty="0" smtClean="0"/>
              <a:t>(Montessori)</a:t>
            </a:r>
            <a:r>
              <a:rPr lang="zh-TW" altLang="en-US" sz="2000" dirty="0" smtClean="0"/>
              <a:t>提出幼兒的教育環境有三大要素</a:t>
            </a:r>
            <a:r>
              <a:rPr lang="en-US" altLang="zh-TW" sz="2000" dirty="0" smtClean="0"/>
              <a:t>: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(1).</a:t>
            </a:r>
            <a:r>
              <a:rPr lang="zh-TW" altLang="en-US" sz="2000" dirty="0" smtClean="0"/>
              <a:t>良好環境 </a:t>
            </a:r>
            <a:r>
              <a:rPr lang="en-US" altLang="zh-TW" sz="2000" dirty="0" smtClean="0"/>
              <a:t>(2).</a:t>
            </a:r>
            <a:r>
              <a:rPr lang="zh-TW" altLang="en-US" sz="2000" dirty="0" smtClean="0"/>
              <a:t>優秀教師 </a:t>
            </a:r>
            <a:r>
              <a:rPr lang="en-US" altLang="zh-TW" sz="2000" dirty="0" smtClean="0"/>
              <a:t>(3).</a:t>
            </a:r>
            <a:r>
              <a:rPr lang="zh-TW" altLang="en-US" sz="2000" dirty="0" smtClean="0"/>
              <a:t>合適的教具</a:t>
            </a:r>
            <a:r>
              <a:rPr lang="en-US" altLang="zh-TW" sz="2000" dirty="0" smtClean="0"/>
              <a:t>. </a:t>
            </a:r>
            <a:r>
              <a:rPr lang="zh-TW" altLang="en-US" sz="2000" dirty="0" smtClean="0"/>
              <a:t>本專題為了針對程式科學創造了一個簡易良好的學習環境</a:t>
            </a:r>
            <a:r>
              <a:rPr lang="en-US" altLang="zh-TW" sz="2000" dirty="0" smtClean="0"/>
              <a:t>, </a:t>
            </a:r>
            <a:r>
              <a:rPr lang="zh-TW" altLang="en-US" sz="2000" dirty="0" smtClean="0"/>
              <a:t>透過積木型態</a:t>
            </a:r>
            <a:r>
              <a:rPr lang="en-US" altLang="zh-TW" sz="2000" dirty="0" smtClean="0"/>
              <a:t>, </a:t>
            </a:r>
            <a:r>
              <a:rPr lang="zh-TW" altLang="en-US" sz="2000" dirty="0" smtClean="0"/>
              <a:t>建立於國中小學於教學時可運用的合適教具</a:t>
            </a:r>
            <a:r>
              <a:rPr lang="en-US" altLang="zh-TW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 smtClean="0"/>
              <a:t>方法 </a:t>
            </a:r>
            <a:r>
              <a:rPr lang="en-US" altLang="zh-TW" sz="2000" dirty="0" smtClean="0"/>
              <a:t>: </a:t>
            </a:r>
            <a:r>
              <a:rPr lang="zh-TW" altLang="en-US" sz="2000" dirty="0" smtClean="0"/>
              <a:t>讓程式內容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邏輯</a:t>
            </a:r>
            <a:r>
              <a:rPr lang="en-US" altLang="zh-TW" sz="2000" dirty="0" smtClean="0"/>
              <a:t>,</a:t>
            </a:r>
            <a:r>
              <a:rPr lang="zh-TW" altLang="en-US" sz="2000" dirty="0" smtClean="0"/>
              <a:t>判斷與條件等</a:t>
            </a:r>
            <a:r>
              <a:rPr lang="en-US" altLang="zh-TW" sz="2000" dirty="0" smtClean="0"/>
              <a:t>)</a:t>
            </a:r>
            <a:r>
              <a:rPr lang="zh-TW" altLang="en-US" sz="2000" dirty="0" smtClean="0"/>
              <a:t>實體化</a:t>
            </a:r>
            <a:r>
              <a:rPr lang="en-US" altLang="zh-TW" sz="2000" dirty="0" smtClean="0"/>
              <a:t>, </a:t>
            </a:r>
            <a:r>
              <a:rPr lang="zh-TW" altLang="en-US" sz="2000" dirty="0" smtClean="0"/>
              <a:t>在這過程必須令教具一體化</a:t>
            </a:r>
            <a:r>
              <a:rPr lang="en-US" altLang="zh-TW" sz="2000" dirty="0" smtClean="0"/>
              <a:t>,</a:t>
            </a:r>
            <a:r>
              <a:rPr lang="zh-TW" altLang="en-US" sz="2000" dirty="0" smtClean="0"/>
              <a:t>而一體化就是要具有 </a:t>
            </a:r>
            <a:r>
              <a:rPr lang="en-US" altLang="zh-TW" sz="2000" dirty="0" smtClean="0"/>
              <a:t>(1). </a:t>
            </a:r>
            <a:r>
              <a:rPr lang="zh-TW" altLang="en-US" sz="2000" dirty="0" smtClean="0"/>
              <a:t>簡單性 </a:t>
            </a:r>
            <a:r>
              <a:rPr lang="en-US" altLang="zh-TW" sz="2000" dirty="0" smtClean="0"/>
              <a:t>(2). </a:t>
            </a:r>
            <a:r>
              <a:rPr lang="zh-TW" altLang="en-US" sz="2000" dirty="0" smtClean="0"/>
              <a:t>顏色識別 </a:t>
            </a:r>
            <a:r>
              <a:rPr lang="en-US" altLang="zh-TW" sz="2000" dirty="0" smtClean="0"/>
              <a:t>(3)</a:t>
            </a:r>
            <a:r>
              <a:rPr lang="zh-TW" altLang="en-US" sz="2000" dirty="0" smtClean="0"/>
              <a:t> 連貫性 </a:t>
            </a:r>
            <a:r>
              <a:rPr lang="en-US" altLang="zh-TW" sz="2000" dirty="0" smtClean="0"/>
              <a:t>(4). </a:t>
            </a:r>
            <a:r>
              <a:rPr lang="zh-TW" altLang="en-US" sz="2000" dirty="0" smtClean="0"/>
              <a:t>模組化 </a:t>
            </a:r>
            <a:r>
              <a:rPr lang="en-US" altLang="zh-TW" sz="2000" dirty="0" smtClean="0"/>
              <a:t>(5). </a:t>
            </a:r>
            <a:r>
              <a:rPr lang="zh-TW" altLang="en-US" sz="2000" dirty="0" smtClean="0"/>
              <a:t>趣味性包括可聽</a:t>
            </a:r>
            <a:r>
              <a:rPr lang="en-US" altLang="zh-TW" sz="2000" dirty="0" smtClean="0"/>
              <a:t>, </a:t>
            </a:r>
            <a:r>
              <a:rPr lang="zh-TW" altLang="en-US" sz="2000" dirty="0" smtClean="0"/>
              <a:t>可看及可移動</a:t>
            </a:r>
            <a:r>
              <a:rPr lang="en-US" altLang="zh-TW" sz="2000" dirty="0" smtClean="0"/>
              <a:t>, </a:t>
            </a:r>
            <a:r>
              <a:rPr lang="zh-TW" altLang="en-US" sz="2000" dirty="0" smtClean="0"/>
              <a:t>促進學童的感官學習並激發出創作的思考邏輯能力</a:t>
            </a:r>
            <a:r>
              <a:rPr lang="en-US" altLang="zh-TW" sz="2000" dirty="0" smtClean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6389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altLang="en-US" sz="3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方法</a:t>
            </a:r>
            <a:endParaRPr lang="en-US" sz="36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altLang="zh-TW" sz="3200" dirty="0"/>
              <a:t>(1). </a:t>
            </a:r>
            <a:r>
              <a:rPr lang="zh-TW" altLang="en-US" sz="3200" dirty="0"/>
              <a:t>簡單性 </a:t>
            </a:r>
            <a:r>
              <a:rPr lang="en-US" altLang="zh-TW" sz="3200" dirty="0"/>
              <a:t>(2). </a:t>
            </a:r>
            <a:r>
              <a:rPr lang="zh-TW" altLang="en-US" sz="3200" dirty="0"/>
              <a:t>顏色識別 </a:t>
            </a:r>
            <a:r>
              <a:rPr lang="en-US" altLang="zh-TW" sz="3200" dirty="0"/>
              <a:t>(3)</a:t>
            </a:r>
            <a:r>
              <a:rPr lang="zh-TW" altLang="en-US" sz="3200" dirty="0"/>
              <a:t> 連貫性 </a:t>
            </a:r>
            <a:r>
              <a:rPr lang="en-US" altLang="zh-TW" sz="3200" dirty="0"/>
              <a:t>(4). </a:t>
            </a:r>
            <a:r>
              <a:rPr lang="zh-TW" altLang="en-US" sz="3200" dirty="0"/>
              <a:t>模組化 </a:t>
            </a:r>
            <a:r>
              <a:rPr lang="en-US" altLang="zh-TW" sz="3200" dirty="0"/>
              <a:t>(5). </a:t>
            </a:r>
            <a:r>
              <a:rPr lang="zh-TW" altLang="en-US" sz="3200" dirty="0"/>
              <a:t>趣味性包括可聽</a:t>
            </a:r>
            <a:r>
              <a:rPr lang="en-US" altLang="zh-TW" sz="3200" dirty="0"/>
              <a:t>, </a:t>
            </a:r>
            <a:r>
              <a:rPr lang="zh-TW" altLang="en-US" sz="3200" dirty="0"/>
              <a:t>可看及可</a:t>
            </a:r>
            <a:r>
              <a:rPr lang="zh-TW" altLang="en-US" sz="3200" dirty="0" smtClean="0"/>
              <a:t>移動</a:t>
            </a:r>
            <a:endParaRPr lang="en-US" altLang="zh-TW" sz="3200" dirty="0" smtClean="0"/>
          </a:p>
          <a:p>
            <a:pPr lvl="0"/>
            <a:endParaRPr lang="en-US" sz="3200" dirty="0" smtClean="0">
              <a:solidFill>
                <a:schemeClr val="dk1"/>
              </a:solidFill>
            </a:endParaRPr>
          </a:p>
          <a:p>
            <a:pPr lvl="0"/>
            <a:r>
              <a:rPr lang="zh-TW" altLang="en-US" sz="2800" dirty="0" smtClean="0"/>
              <a:t>   </a:t>
            </a:r>
            <a:r>
              <a:rPr lang="en-US" altLang="zh-TW" sz="2800" dirty="0" smtClean="0"/>
              <a:t>(</a:t>
            </a:r>
            <a:r>
              <a:rPr lang="en-US" altLang="zh-TW" sz="2800" dirty="0"/>
              <a:t>1</a:t>
            </a:r>
            <a:r>
              <a:rPr lang="en-US" altLang="zh-TW" sz="2800" dirty="0" smtClean="0"/>
              <a:t>).</a:t>
            </a:r>
            <a:r>
              <a:rPr lang="zh-TW" altLang="en-US" sz="2800" dirty="0" smtClean="0"/>
              <a:t>              </a:t>
            </a:r>
            <a:r>
              <a:rPr lang="en-US" altLang="zh-TW" sz="2800" dirty="0" smtClean="0"/>
              <a:t>(2)            (3)            (4)                (5)</a:t>
            </a:r>
            <a:endParaRPr sz="30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" name="Shape 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318" y="3427922"/>
            <a:ext cx="1454859" cy="1275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Shape 39"/>
          <p:cNvPicPr preferRelativeResize="0"/>
          <p:nvPr/>
        </p:nvPicPr>
        <p:blipFill rotWithShape="1">
          <a:blip r:embed="rId4">
            <a:alphaModFix/>
          </a:blip>
          <a:srcRect l="2037" t="4085" r="4083" b="6115"/>
          <a:stretch/>
        </p:blipFill>
        <p:spPr>
          <a:xfrm>
            <a:off x="1992082" y="3427922"/>
            <a:ext cx="1547949" cy="1275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46"/>
          <p:cNvPicPr preferRelativeResize="0"/>
          <p:nvPr/>
        </p:nvPicPr>
        <p:blipFill rotWithShape="1">
          <a:blip r:embed="rId5">
            <a:alphaModFix/>
          </a:blip>
          <a:srcRect l="6013" t="15549"/>
          <a:stretch/>
        </p:blipFill>
        <p:spPr>
          <a:xfrm>
            <a:off x="3789873" y="3427922"/>
            <a:ext cx="1410788" cy="127585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文字方塊 6"/>
          <p:cNvSpPr txBox="1"/>
          <p:nvPr/>
        </p:nvSpPr>
        <p:spPr>
          <a:xfrm>
            <a:off x="5304342" y="3414859"/>
            <a:ext cx="22076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wait until(ultrasonic A );</a:t>
            </a:r>
          </a:p>
          <a:p>
            <a:r>
              <a:rPr lang="en-US" altLang="zh-TW" dirty="0" smtClean="0"/>
              <a:t>wait </a:t>
            </a:r>
            <a:r>
              <a:rPr lang="en-US" altLang="zh-TW" dirty="0"/>
              <a:t>until(ultrasonic B );</a:t>
            </a:r>
          </a:p>
          <a:p>
            <a:r>
              <a:rPr lang="en-US" altLang="zh-TW" dirty="0"/>
              <a:t>wait until(ultrasonic C );</a:t>
            </a:r>
          </a:p>
          <a:p>
            <a:r>
              <a:rPr lang="en-US" altLang="zh-TW" dirty="0"/>
              <a:t>repeat(3) blink;</a:t>
            </a:r>
          </a:p>
          <a:p>
            <a:r>
              <a:rPr lang="en-US" altLang="zh-TW" dirty="0"/>
              <a:t>play sound PHOTO</a:t>
            </a:r>
          </a:p>
          <a:p>
            <a:r>
              <a:rPr lang="en-US" altLang="zh-TW" dirty="0" smtClean="0"/>
              <a:t>snapshot</a:t>
            </a:r>
            <a:endParaRPr lang="en-US" altLang="zh-TW" dirty="0"/>
          </a:p>
        </p:txBody>
      </p:sp>
      <p:pic>
        <p:nvPicPr>
          <p:cNvPr id="15" name="Shape 53"/>
          <p:cNvPicPr preferRelativeResize="0"/>
          <p:nvPr/>
        </p:nvPicPr>
        <p:blipFill rotWithShape="1">
          <a:blip r:embed="rId6">
            <a:alphaModFix/>
          </a:blip>
          <a:srcRect r="64387" b="17878"/>
          <a:stretch/>
        </p:blipFill>
        <p:spPr>
          <a:xfrm flipH="1">
            <a:off x="7367451" y="3399879"/>
            <a:ext cx="1582254" cy="1349230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altLang="en-US" sz="3600" b="1" dirty="0" smtClean="0">
                <a:solidFill>
                  <a:schemeClr val="dk1"/>
                </a:solidFill>
              </a:rPr>
              <a:t>問題</a:t>
            </a:r>
            <a:endParaRPr lang="en-US" sz="36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287382" y="493360"/>
            <a:ext cx="8229600" cy="49375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altLang="zh-TW" sz="2800" dirty="0"/>
              <a:t>(1). </a:t>
            </a:r>
            <a:r>
              <a:rPr lang="zh-TW" altLang="en-US" sz="2800" dirty="0"/>
              <a:t>簡單性 </a:t>
            </a:r>
            <a:r>
              <a:rPr lang="en-US" altLang="zh-TW" sz="2800" dirty="0" smtClean="0"/>
              <a:t>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en-US" sz="1800" dirty="0" smtClean="0"/>
              <a:t> 指令</a:t>
            </a:r>
            <a:r>
              <a:rPr lang="zh-TW" altLang="en-US" sz="1800" dirty="0"/>
              <a:t>的</a:t>
            </a:r>
            <a:r>
              <a:rPr lang="zh-TW" altLang="en-US" sz="1800" dirty="0" smtClean="0"/>
              <a:t>標示如何讓</a:t>
            </a:r>
            <a:r>
              <a:rPr lang="zh-TW" altLang="en-US" sz="1800" dirty="0"/>
              <a:t>孩子更容易</a:t>
            </a:r>
            <a:r>
              <a:rPr lang="zh-TW" altLang="en-US" sz="1800" dirty="0" smtClean="0"/>
              <a:t>操作</a:t>
            </a:r>
            <a:r>
              <a:rPr lang="en-US" altLang="zh-TW" sz="1800" dirty="0" smtClean="0"/>
              <a:t>?  </a:t>
            </a:r>
          </a:p>
          <a:p>
            <a:pPr lvl="0"/>
            <a:r>
              <a:rPr lang="en-US" altLang="zh-TW" sz="2800" dirty="0" smtClean="0"/>
              <a:t>(</a:t>
            </a:r>
            <a:r>
              <a:rPr lang="en-US" altLang="zh-TW" sz="2800" dirty="0"/>
              <a:t>2). </a:t>
            </a:r>
            <a:r>
              <a:rPr lang="zh-TW" altLang="en-US" sz="2800" dirty="0"/>
              <a:t>顏色識別 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 </a:t>
            </a:r>
            <a:endParaRPr lang="en-US" altLang="zh-TW" sz="28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en-US" sz="1800" dirty="0" smtClean="0"/>
              <a:t>外觀</a:t>
            </a:r>
            <a:r>
              <a:rPr lang="en-US" altLang="zh-TW" sz="1800" dirty="0" smtClean="0"/>
              <a:t>?</a:t>
            </a:r>
            <a:r>
              <a:rPr lang="zh-TW" altLang="en-US" sz="1800" dirty="0" smtClean="0"/>
              <a:t> 正方</a:t>
            </a:r>
            <a:r>
              <a:rPr lang="en-US" altLang="zh-TW" sz="1800" dirty="0" smtClean="0"/>
              <a:t>,</a:t>
            </a:r>
            <a:r>
              <a:rPr lang="zh-TW" altLang="en-US" sz="1800" dirty="0" smtClean="0"/>
              <a:t> 長方</a:t>
            </a:r>
            <a:r>
              <a:rPr lang="en-US" altLang="zh-TW" sz="1800" dirty="0" smtClean="0"/>
              <a:t>, …,</a:t>
            </a:r>
            <a:r>
              <a:rPr lang="zh-TW" altLang="en-US" sz="1800" dirty="0" smtClean="0"/>
              <a:t>紅</a:t>
            </a:r>
            <a:r>
              <a:rPr lang="en-US" altLang="zh-TW" sz="1800" dirty="0" smtClean="0"/>
              <a:t>,</a:t>
            </a:r>
            <a:r>
              <a:rPr lang="zh-TW" altLang="en-US" sz="1800" dirty="0" smtClean="0"/>
              <a:t>黑</a:t>
            </a:r>
            <a:r>
              <a:rPr lang="en-US" altLang="zh-TW" sz="1800" dirty="0" smtClean="0"/>
              <a:t>?</a:t>
            </a:r>
            <a:endParaRPr lang="en-US" altLang="zh-TW" sz="3200" dirty="0" smtClean="0"/>
          </a:p>
          <a:p>
            <a:pPr lvl="0"/>
            <a:r>
              <a:rPr lang="en-US" altLang="zh-TW" sz="2800" dirty="0" smtClean="0"/>
              <a:t>(</a:t>
            </a:r>
            <a:r>
              <a:rPr lang="en-US" altLang="zh-TW" sz="2800" dirty="0"/>
              <a:t>3)</a:t>
            </a:r>
            <a:r>
              <a:rPr lang="zh-TW" altLang="en-US" sz="2800" dirty="0"/>
              <a:t> 連貫性 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 </a:t>
            </a:r>
            <a:endParaRPr lang="en-US" altLang="zh-TW" sz="28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en-US" sz="1600" dirty="0" smtClean="0"/>
              <a:t>如何知道積木的</a:t>
            </a:r>
            <a:r>
              <a:rPr lang="en-US" altLang="zh-TW" sz="1600" dirty="0" smtClean="0"/>
              <a:t>Device Address ?      </a:t>
            </a:r>
            <a:r>
              <a:rPr lang="zh-TW" altLang="en-US" sz="1600" dirty="0" smtClean="0"/>
              <a:t>上下層語法透過那些通訊界面</a:t>
            </a:r>
            <a:r>
              <a:rPr lang="zh-TW" altLang="en-US" sz="1600" dirty="0"/>
              <a:t> </a:t>
            </a:r>
            <a:r>
              <a:rPr lang="en-US" altLang="zh-TW" sz="1600" dirty="0" smtClean="0"/>
              <a:t>?</a:t>
            </a:r>
            <a:r>
              <a:rPr lang="zh-TW" altLang="en-US" sz="1600" dirty="0" smtClean="0"/>
              <a:t>  </a:t>
            </a:r>
            <a:endParaRPr lang="en-US" altLang="zh-TW" sz="16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1600" dirty="0" smtClean="0"/>
              <a:t>End </a:t>
            </a:r>
            <a:r>
              <a:rPr lang="zh-TW" altLang="en-US" sz="1600" dirty="0" smtClean="0"/>
              <a:t>之後如何回至前面的</a:t>
            </a:r>
            <a:r>
              <a:rPr lang="en-US" altLang="zh-TW" sz="1600" dirty="0"/>
              <a:t> </a:t>
            </a:r>
            <a:r>
              <a:rPr lang="en-US" altLang="zh-TW" sz="1600" dirty="0" smtClean="0"/>
              <a:t>Controller block ? </a:t>
            </a:r>
          </a:p>
          <a:p>
            <a:pPr lvl="0"/>
            <a:r>
              <a:rPr lang="en-US" altLang="zh-TW" sz="2800" dirty="0" smtClean="0"/>
              <a:t>(</a:t>
            </a:r>
            <a:r>
              <a:rPr lang="en-US" altLang="zh-TW" sz="2800" dirty="0"/>
              <a:t>4). </a:t>
            </a:r>
            <a:r>
              <a:rPr lang="zh-TW" altLang="en-US" sz="2800" dirty="0" smtClean="0"/>
              <a:t>語法模組化 </a:t>
            </a:r>
            <a:endParaRPr lang="en-US" altLang="zh-TW" sz="2800" dirty="0" smtClean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altLang="zh-TW" sz="1800" dirty="0" smtClean="0"/>
              <a:t>[</a:t>
            </a:r>
            <a:r>
              <a:rPr lang="en-US" altLang="zh-TW" sz="1800" dirty="0"/>
              <a:t>if]  [</a:t>
            </a:r>
            <a:r>
              <a:rPr lang="zh-TW" altLang="en-US" sz="1800" dirty="0"/>
              <a:t>條件</a:t>
            </a:r>
            <a:r>
              <a:rPr lang="en-US" altLang="zh-TW" sz="1800" dirty="0"/>
              <a:t>] [</a:t>
            </a:r>
            <a:r>
              <a:rPr lang="en-US" altLang="zh-TW" sz="1800" dirty="0" err="1"/>
              <a:t>cmd</a:t>
            </a:r>
            <a:r>
              <a:rPr lang="en-US" altLang="zh-TW" sz="1800" dirty="0"/>
              <a:t> ] [</a:t>
            </a:r>
            <a:r>
              <a:rPr lang="en-US" altLang="zh-TW" sz="1800" dirty="0" err="1"/>
              <a:t>cmd</a:t>
            </a:r>
            <a:r>
              <a:rPr lang="en-US" altLang="zh-TW" sz="1800" dirty="0"/>
              <a:t> ] [</a:t>
            </a:r>
            <a:r>
              <a:rPr lang="en-US" altLang="zh-TW" sz="1800" dirty="0" err="1"/>
              <a:t>cmd</a:t>
            </a:r>
            <a:r>
              <a:rPr lang="en-US" altLang="zh-TW" sz="1800" dirty="0"/>
              <a:t> ] </a:t>
            </a:r>
            <a:r>
              <a:rPr lang="en-US" altLang="zh-TW" sz="1800" dirty="0" smtClean="0"/>
              <a:t>……</a:t>
            </a:r>
            <a:r>
              <a:rPr lang="zh-TW" altLang="en-US" sz="1800" dirty="0" smtClean="0"/>
              <a:t> 但是 </a:t>
            </a:r>
            <a:r>
              <a:rPr lang="en-US" altLang="zh-TW" sz="1800" dirty="0" smtClean="0"/>
              <a:t>Else </a:t>
            </a:r>
            <a:r>
              <a:rPr lang="zh-TW" altLang="en-US" sz="1800" dirty="0" smtClean="0"/>
              <a:t>接哪裡</a:t>
            </a:r>
            <a:r>
              <a:rPr lang="en-US" altLang="zh-TW" sz="1800" dirty="0" smtClean="0"/>
              <a:t>?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altLang="zh-TW" sz="1800" dirty="0" smtClean="0"/>
              <a:t>[</a:t>
            </a:r>
            <a:r>
              <a:rPr lang="en-US" altLang="zh-TW" sz="1800" dirty="0"/>
              <a:t>while] [</a:t>
            </a:r>
            <a:r>
              <a:rPr lang="zh-TW" altLang="en-US" sz="1800" dirty="0"/>
              <a:t>條件</a:t>
            </a:r>
            <a:r>
              <a:rPr lang="en-US" altLang="zh-TW" sz="1800" dirty="0"/>
              <a:t>] [</a:t>
            </a:r>
            <a:r>
              <a:rPr lang="en-US" altLang="zh-TW" sz="1800" dirty="0" err="1"/>
              <a:t>cmd</a:t>
            </a:r>
            <a:r>
              <a:rPr lang="en-US" altLang="zh-TW" sz="1800" dirty="0"/>
              <a:t>] [</a:t>
            </a:r>
            <a:r>
              <a:rPr lang="en-US" altLang="zh-TW" sz="1800" dirty="0" err="1"/>
              <a:t>cmd</a:t>
            </a:r>
            <a:r>
              <a:rPr lang="en-US" altLang="zh-TW" sz="1800" dirty="0" smtClean="0"/>
              <a:t>]  </a:t>
            </a:r>
            <a:r>
              <a:rPr lang="zh-TW" altLang="en-US" sz="1800" dirty="0" smtClean="0"/>
              <a:t>若</a:t>
            </a:r>
            <a:r>
              <a:rPr lang="zh-TW" altLang="en-US" sz="1800" dirty="0"/>
              <a:t>有一層以上的結構該怎麼辦</a:t>
            </a:r>
            <a:r>
              <a:rPr lang="zh-TW" altLang="en-US" sz="1800" dirty="0" smtClean="0"/>
              <a:t>？</a:t>
            </a:r>
            <a:endParaRPr lang="en-US" altLang="zh-TW" sz="1800" dirty="0" smtClean="0"/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en-US" altLang="zh-TW" sz="1800" dirty="0" smtClean="0"/>
          </a:p>
          <a:p>
            <a:pPr lvl="0"/>
            <a:r>
              <a:rPr lang="en-US" altLang="zh-TW" sz="2800" dirty="0" smtClean="0"/>
              <a:t>(</a:t>
            </a:r>
            <a:r>
              <a:rPr lang="en-US" altLang="zh-TW" sz="2800" dirty="0"/>
              <a:t>5). </a:t>
            </a:r>
            <a:r>
              <a:rPr lang="zh-TW" altLang="en-US" sz="2800" dirty="0"/>
              <a:t>趣味性包括可聽</a:t>
            </a:r>
            <a:r>
              <a:rPr lang="en-US" altLang="zh-TW" sz="2800" dirty="0"/>
              <a:t>, </a:t>
            </a:r>
            <a:r>
              <a:rPr lang="zh-TW" altLang="en-US" sz="2800" dirty="0"/>
              <a:t>可看及可</a:t>
            </a:r>
            <a:r>
              <a:rPr lang="zh-TW" altLang="en-US" sz="2800" dirty="0" smtClean="0"/>
              <a:t>移動</a:t>
            </a:r>
            <a:r>
              <a:rPr lang="en-US" altLang="zh-TW" sz="2800" dirty="0" smtClean="0"/>
              <a:t>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en-US" sz="1800" dirty="0" smtClean="0"/>
              <a:t>車子具有那些動作</a:t>
            </a:r>
            <a:r>
              <a:rPr lang="en-US" altLang="zh-TW" sz="1800" dirty="0" smtClean="0"/>
              <a:t>?  </a:t>
            </a:r>
            <a:r>
              <a:rPr lang="zh-TW" altLang="en-US" sz="1800" dirty="0" smtClean="0"/>
              <a:t>左轉</a:t>
            </a:r>
            <a:r>
              <a:rPr lang="en-US" altLang="zh-TW" sz="1800" dirty="0" smtClean="0"/>
              <a:t>, </a:t>
            </a:r>
            <a:r>
              <a:rPr lang="zh-TW" altLang="en-US" sz="1800" dirty="0" smtClean="0"/>
              <a:t>右轉</a:t>
            </a:r>
            <a:r>
              <a:rPr lang="en-US" altLang="zh-TW" sz="1800" dirty="0" smtClean="0"/>
              <a:t>, </a:t>
            </a:r>
            <a:r>
              <a:rPr lang="zh-TW" altLang="en-US" sz="1800" dirty="0" smtClean="0"/>
              <a:t>前進 </a:t>
            </a:r>
            <a:r>
              <a:rPr lang="en-US" altLang="zh-TW" sz="1800" dirty="0" smtClean="0"/>
              <a:t>?   </a:t>
            </a:r>
            <a:r>
              <a:rPr lang="zh-TW" altLang="en-US" sz="1800" dirty="0" smtClean="0"/>
              <a:t>如何發出聲音 </a:t>
            </a:r>
            <a:r>
              <a:rPr lang="en-US" altLang="zh-TW" sz="1800" dirty="0" smtClean="0"/>
              <a:t>?</a:t>
            </a:r>
            <a:r>
              <a:rPr lang="zh-TW" altLang="en-US" sz="1800" dirty="0" smtClean="0"/>
              <a:t>   要看什麼</a:t>
            </a:r>
            <a:r>
              <a:rPr lang="en-US" altLang="zh-TW" sz="1800" dirty="0" smtClean="0"/>
              <a:t>?</a:t>
            </a:r>
            <a:r>
              <a:rPr lang="zh-TW" altLang="en-US" sz="1800" dirty="0" smtClean="0"/>
              <a:t>  </a:t>
            </a:r>
            <a:endParaRPr lang="en-US" altLang="zh-TW" sz="1800" dirty="0" smtClean="0"/>
          </a:p>
        </p:txBody>
      </p:sp>
    </p:spTree>
    <p:extLst>
      <p:ext uri="{BB962C8B-B14F-4D97-AF65-F5344CB8AC3E}">
        <p14:creationId xmlns:p14="http://schemas.microsoft.com/office/powerpoint/2010/main" val="39277880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100942"/>
          </a:xfrm>
        </p:spPr>
        <p:txBody>
          <a:bodyPr/>
          <a:lstStyle/>
          <a:p>
            <a:pPr algn="ctr"/>
            <a:r>
              <a:rPr lang="zh-TW" altLang="en-US" sz="2800" dirty="0" smtClean="0"/>
              <a:t>架構與做法 </a:t>
            </a:r>
            <a:r>
              <a:rPr lang="en-US" altLang="zh-TW" sz="2800" dirty="0" smtClean="0"/>
              <a:t>-</a:t>
            </a:r>
            <a:br>
              <a:rPr lang="en-US" altLang="zh-TW" sz="2800" dirty="0" smtClean="0"/>
            </a:br>
            <a:r>
              <a:rPr lang="zh-TW" altLang="en-US" sz="2800" dirty="0" smtClean="0"/>
              <a:t>簡化程式語言結構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00100" y="1650886"/>
            <a:ext cx="7886700" cy="3263504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圓角矩形 3"/>
          <p:cNvSpPr/>
          <p:nvPr/>
        </p:nvSpPr>
        <p:spPr>
          <a:xfrm>
            <a:off x="149927" y="2369091"/>
            <a:ext cx="1425051" cy="1359353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sz="2100" dirty="0" err="1"/>
              <a:t>SubMain</a:t>
            </a:r>
            <a:endParaRPr lang="en-US" altLang="zh-TW" sz="2100" dirty="0"/>
          </a:p>
          <a:p>
            <a:pPr algn="ctr"/>
            <a:r>
              <a:rPr lang="en-US" altLang="zh-TW" sz="1050" dirty="0"/>
              <a:t>Command</a:t>
            </a:r>
          </a:p>
          <a:p>
            <a:pPr algn="ctr"/>
            <a:r>
              <a:rPr lang="en-US" altLang="zh-TW" sz="1650" dirty="0"/>
              <a:t>Repeat</a:t>
            </a:r>
          </a:p>
          <a:p>
            <a:pPr algn="ctr"/>
            <a:r>
              <a:rPr lang="en-US" altLang="zh-TW" sz="1500" dirty="0"/>
              <a:t>0x03</a:t>
            </a:r>
          </a:p>
          <a:p>
            <a:pPr algn="ctr"/>
            <a:endParaRPr lang="zh-TW" altLang="en-US" sz="1050" dirty="0"/>
          </a:p>
        </p:txBody>
      </p:sp>
      <p:cxnSp>
        <p:nvCxnSpPr>
          <p:cNvPr id="6" name="直線單箭頭接點 5"/>
          <p:cNvCxnSpPr/>
          <p:nvPr/>
        </p:nvCxnSpPr>
        <p:spPr>
          <a:xfrm flipV="1">
            <a:off x="1614135" y="2699144"/>
            <a:ext cx="587447" cy="4084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2187022" y="2293188"/>
            <a:ext cx="1098096" cy="69804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sz="2000" dirty="0"/>
              <a:t>Variable</a:t>
            </a:r>
          </a:p>
          <a:p>
            <a:pPr algn="ctr"/>
            <a:r>
              <a:rPr lang="en-US" altLang="zh-TW" sz="2000" dirty="0"/>
              <a:t>0xa0</a:t>
            </a:r>
            <a:endParaRPr lang="zh-TW" altLang="en-US" sz="2000" dirty="0"/>
          </a:p>
        </p:txBody>
      </p:sp>
      <p:sp>
        <p:nvSpPr>
          <p:cNvPr id="13" name="圓角矩形 12"/>
          <p:cNvSpPr/>
          <p:nvPr/>
        </p:nvSpPr>
        <p:spPr>
          <a:xfrm>
            <a:off x="3849443" y="1833946"/>
            <a:ext cx="2012498" cy="115728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sz="1800" dirty="0" err="1"/>
              <a:t>LogicCommand</a:t>
            </a:r>
            <a:endParaRPr lang="en-US" altLang="zh-TW" sz="1800" dirty="0"/>
          </a:p>
          <a:p>
            <a:pPr algn="ctr"/>
            <a:endParaRPr lang="en-US" altLang="zh-TW" sz="1000" dirty="0"/>
          </a:p>
          <a:p>
            <a:pPr algn="ctr"/>
            <a:r>
              <a:rPr lang="en-US" altLang="zh-TW" sz="1800" dirty="0"/>
              <a:t>if</a:t>
            </a:r>
          </a:p>
          <a:p>
            <a:pPr algn="ctr"/>
            <a:r>
              <a:rPr lang="en-US" altLang="zh-TW" sz="1200" dirty="0"/>
              <a:t>0x04</a:t>
            </a:r>
          </a:p>
        </p:txBody>
      </p:sp>
      <p:sp>
        <p:nvSpPr>
          <p:cNvPr id="15" name="矩形 14"/>
          <p:cNvSpPr/>
          <p:nvPr/>
        </p:nvSpPr>
        <p:spPr>
          <a:xfrm>
            <a:off x="2187022" y="3156517"/>
            <a:ext cx="1098096" cy="69804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sz="2000" dirty="0"/>
              <a:t>Variable</a:t>
            </a:r>
          </a:p>
          <a:p>
            <a:pPr algn="ctr"/>
            <a:r>
              <a:rPr lang="en-US" altLang="zh-TW" sz="2000" dirty="0"/>
              <a:t>0x0a</a:t>
            </a:r>
            <a:endParaRPr lang="zh-TW" altLang="en-US" sz="2000" dirty="0"/>
          </a:p>
        </p:txBody>
      </p:sp>
      <p:sp>
        <p:nvSpPr>
          <p:cNvPr id="16" name="圓角矩形 15"/>
          <p:cNvSpPr/>
          <p:nvPr/>
        </p:nvSpPr>
        <p:spPr>
          <a:xfrm>
            <a:off x="3854772" y="3132899"/>
            <a:ext cx="2012498" cy="115728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sz="1800" dirty="0" err="1"/>
              <a:t>LogicCommand</a:t>
            </a:r>
            <a:endParaRPr lang="en-US" altLang="zh-TW" sz="1800" dirty="0"/>
          </a:p>
          <a:p>
            <a:pPr algn="ctr"/>
            <a:endParaRPr lang="en-US" altLang="zh-TW" sz="1000" dirty="0"/>
          </a:p>
          <a:p>
            <a:pPr algn="ctr"/>
            <a:r>
              <a:rPr lang="en-US" altLang="zh-TW" sz="1800" dirty="0"/>
              <a:t>if</a:t>
            </a:r>
          </a:p>
          <a:p>
            <a:pPr algn="ctr"/>
            <a:r>
              <a:rPr lang="en-US" altLang="zh-TW" sz="1200" dirty="0"/>
              <a:t>0x04</a:t>
            </a:r>
          </a:p>
        </p:txBody>
      </p:sp>
      <p:sp>
        <p:nvSpPr>
          <p:cNvPr id="20" name="矩形 19"/>
          <p:cNvSpPr/>
          <p:nvPr/>
        </p:nvSpPr>
        <p:spPr>
          <a:xfrm>
            <a:off x="6359644" y="2207763"/>
            <a:ext cx="1098096" cy="69804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sz="2000" dirty="0"/>
              <a:t>Variable</a:t>
            </a:r>
          </a:p>
          <a:p>
            <a:pPr algn="ctr"/>
            <a:r>
              <a:rPr lang="en-US" altLang="zh-TW" sz="2000" dirty="0"/>
              <a:t>0x00</a:t>
            </a:r>
            <a:endParaRPr lang="zh-TW" altLang="en-US" sz="2000" dirty="0"/>
          </a:p>
        </p:txBody>
      </p:sp>
      <p:sp>
        <p:nvSpPr>
          <p:cNvPr id="21" name="矩形 20"/>
          <p:cNvSpPr/>
          <p:nvPr/>
        </p:nvSpPr>
        <p:spPr>
          <a:xfrm>
            <a:off x="6335069" y="3179810"/>
            <a:ext cx="1098096" cy="69804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sz="2000" dirty="0"/>
              <a:t>Variable</a:t>
            </a:r>
          </a:p>
          <a:p>
            <a:pPr algn="ctr"/>
            <a:r>
              <a:rPr lang="en-US" altLang="zh-TW" sz="2000" dirty="0"/>
              <a:t>0xb0</a:t>
            </a:r>
            <a:endParaRPr lang="zh-TW" altLang="en-US" sz="2000" dirty="0"/>
          </a:p>
        </p:txBody>
      </p:sp>
      <p:cxnSp>
        <p:nvCxnSpPr>
          <p:cNvPr id="22" name="直線單箭頭接點 21"/>
          <p:cNvCxnSpPr/>
          <p:nvPr/>
        </p:nvCxnSpPr>
        <p:spPr>
          <a:xfrm flipV="1">
            <a:off x="5784172" y="2696465"/>
            <a:ext cx="575472" cy="25256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/>
          <p:nvPr/>
        </p:nvCxnSpPr>
        <p:spPr>
          <a:xfrm>
            <a:off x="3241463" y="3484418"/>
            <a:ext cx="619786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 flipV="1">
            <a:off x="1602946" y="3404967"/>
            <a:ext cx="587447" cy="4084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7944503" y="1966123"/>
            <a:ext cx="1098096" cy="96304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sz="2000" dirty="0"/>
              <a:t>END</a:t>
            </a:r>
          </a:p>
          <a:p>
            <a:pPr algn="ctr"/>
            <a:r>
              <a:rPr lang="en-US" altLang="zh-TW" sz="2000" dirty="0"/>
              <a:t>Variable</a:t>
            </a:r>
          </a:p>
          <a:p>
            <a:pPr algn="ctr"/>
            <a:r>
              <a:rPr lang="en-US" altLang="zh-TW" sz="2000" dirty="0"/>
              <a:t>0xa0</a:t>
            </a:r>
            <a:endParaRPr lang="zh-TW" altLang="en-US" sz="2000" dirty="0"/>
          </a:p>
        </p:txBody>
      </p:sp>
      <p:sp>
        <p:nvSpPr>
          <p:cNvPr id="31" name="矩形 30"/>
          <p:cNvSpPr/>
          <p:nvPr/>
        </p:nvSpPr>
        <p:spPr>
          <a:xfrm>
            <a:off x="7933856" y="3162047"/>
            <a:ext cx="1098096" cy="96304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sz="2000" dirty="0"/>
              <a:t>END</a:t>
            </a:r>
          </a:p>
          <a:p>
            <a:pPr algn="ctr"/>
            <a:r>
              <a:rPr lang="en-US" altLang="zh-TW" sz="2000" dirty="0"/>
              <a:t>Variable</a:t>
            </a:r>
          </a:p>
          <a:p>
            <a:pPr algn="ctr"/>
            <a:r>
              <a:rPr lang="en-US" altLang="zh-TW" sz="2000" dirty="0"/>
              <a:t>0xa1</a:t>
            </a:r>
            <a:endParaRPr lang="zh-TW" altLang="en-US" sz="2000" dirty="0"/>
          </a:p>
        </p:txBody>
      </p:sp>
      <p:cxnSp>
        <p:nvCxnSpPr>
          <p:cNvPr id="32" name="直線單箭頭接點 31"/>
          <p:cNvCxnSpPr/>
          <p:nvPr/>
        </p:nvCxnSpPr>
        <p:spPr>
          <a:xfrm>
            <a:off x="3285118" y="2681214"/>
            <a:ext cx="576131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/>
          <p:nvPr/>
        </p:nvCxnSpPr>
        <p:spPr>
          <a:xfrm flipV="1">
            <a:off x="5784172" y="3419767"/>
            <a:ext cx="546037" cy="13068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/>
          <p:nvPr/>
        </p:nvCxnSpPr>
        <p:spPr>
          <a:xfrm>
            <a:off x="7457740" y="2696465"/>
            <a:ext cx="650173" cy="6763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/>
          <p:nvPr/>
        </p:nvCxnSpPr>
        <p:spPr>
          <a:xfrm>
            <a:off x="7433166" y="3432835"/>
            <a:ext cx="650172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84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定義語法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- else, (X) while….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=&gt; repeat, repeat until, delay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=&gt; wait, wait until(簡化repeat until)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以簡化語法為目標!</a:t>
            </a:r>
          </a:p>
        </p:txBody>
      </p:sp>
    </p:spTree>
    <p:extLst>
      <p:ext uri="{BB962C8B-B14F-4D97-AF65-F5344CB8AC3E}">
        <p14:creationId xmlns:p14="http://schemas.microsoft.com/office/powerpoint/2010/main" val="164263595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圓角矩形 26"/>
          <p:cNvSpPr/>
          <p:nvPr/>
        </p:nvSpPr>
        <p:spPr>
          <a:xfrm>
            <a:off x="1534885" y="5576548"/>
            <a:ext cx="1040947" cy="416379"/>
          </a:xfrm>
          <a:prstGeom prst="round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sz="1500" dirty="0"/>
              <a:t>UART1</a:t>
            </a:r>
            <a:endParaRPr lang="zh-TW" altLang="en-US" sz="1050" dirty="0"/>
          </a:p>
        </p:txBody>
      </p:sp>
      <p:sp>
        <p:nvSpPr>
          <p:cNvPr id="28" name="圓角矩形 27"/>
          <p:cNvSpPr/>
          <p:nvPr/>
        </p:nvSpPr>
        <p:spPr>
          <a:xfrm>
            <a:off x="2759529" y="5576548"/>
            <a:ext cx="538843" cy="416378"/>
          </a:xfrm>
          <a:prstGeom prst="round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sz="1050" dirty="0"/>
              <a:t>USB</a:t>
            </a:r>
            <a:endParaRPr lang="zh-TW" altLang="en-US" sz="1050" dirty="0"/>
          </a:p>
        </p:txBody>
      </p:sp>
      <p:sp>
        <p:nvSpPr>
          <p:cNvPr id="30" name="圓角矩形 29"/>
          <p:cNvSpPr/>
          <p:nvPr/>
        </p:nvSpPr>
        <p:spPr>
          <a:xfrm>
            <a:off x="673552" y="5576548"/>
            <a:ext cx="800100" cy="416379"/>
          </a:xfrm>
          <a:prstGeom prst="round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sz="1500" dirty="0"/>
              <a:t>Switch</a:t>
            </a:r>
            <a:endParaRPr lang="zh-TW" altLang="en-US" sz="1050" dirty="0"/>
          </a:p>
        </p:txBody>
      </p:sp>
      <p:sp>
        <p:nvSpPr>
          <p:cNvPr id="35" name="圓角矩形 34"/>
          <p:cNvSpPr/>
          <p:nvPr/>
        </p:nvSpPr>
        <p:spPr>
          <a:xfrm>
            <a:off x="5084307" y="5576547"/>
            <a:ext cx="800100" cy="416379"/>
          </a:xfrm>
          <a:prstGeom prst="round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sz="1500" dirty="0"/>
              <a:t>Switch</a:t>
            </a:r>
            <a:endParaRPr lang="zh-TW" altLang="en-US" sz="1050" dirty="0"/>
          </a:p>
        </p:txBody>
      </p:sp>
      <p:grpSp>
        <p:nvGrpSpPr>
          <p:cNvPr id="45" name="群組 44"/>
          <p:cNvGrpSpPr/>
          <p:nvPr/>
        </p:nvGrpSpPr>
        <p:grpSpPr>
          <a:xfrm>
            <a:off x="446568" y="818707"/>
            <a:ext cx="8563868" cy="3999873"/>
            <a:chOff x="-2031504" y="373516"/>
            <a:chExt cx="13126542" cy="5715453"/>
          </a:xfrm>
        </p:grpSpPr>
        <p:grpSp>
          <p:nvGrpSpPr>
            <p:cNvPr id="46" name="群組 45"/>
            <p:cNvGrpSpPr/>
            <p:nvPr/>
          </p:nvGrpSpPr>
          <p:grpSpPr>
            <a:xfrm>
              <a:off x="1212032" y="3407001"/>
              <a:ext cx="3259820" cy="2681968"/>
              <a:chOff x="7856990" y="3385230"/>
              <a:chExt cx="3259820" cy="2681968"/>
            </a:xfrm>
          </p:grpSpPr>
          <p:sp>
            <p:nvSpPr>
              <p:cNvPr id="99" name="矩形 98"/>
              <p:cNvSpPr/>
              <p:nvPr/>
            </p:nvSpPr>
            <p:spPr>
              <a:xfrm>
                <a:off x="8040687" y="3385230"/>
                <a:ext cx="2853419" cy="247377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TW" altLang="en-US" sz="1050"/>
              </a:p>
            </p:txBody>
          </p:sp>
          <p:sp>
            <p:nvSpPr>
              <p:cNvPr id="100" name="圓角矩形 99"/>
              <p:cNvSpPr/>
              <p:nvPr/>
            </p:nvSpPr>
            <p:spPr>
              <a:xfrm>
                <a:off x="7856990" y="3928530"/>
                <a:ext cx="554720" cy="1180800"/>
              </a:xfrm>
              <a:prstGeom prst="roundRect">
                <a:avLst/>
              </a:prstGeom>
              <a:solidFill>
                <a:schemeClr val="bg2">
                  <a:lumMod val="1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zh-TW" sz="2400" dirty="0" smtClean="0"/>
                  <a:t>2L</a:t>
                </a:r>
                <a:endParaRPr lang="en-US" altLang="zh-TW" sz="1050" dirty="0"/>
              </a:p>
            </p:txBody>
          </p:sp>
          <p:sp>
            <p:nvSpPr>
              <p:cNvPr id="101" name="圓角矩形 100"/>
              <p:cNvSpPr/>
              <p:nvPr/>
            </p:nvSpPr>
            <p:spPr>
              <a:xfrm>
                <a:off x="9100003" y="5650819"/>
                <a:ext cx="800100" cy="416379"/>
              </a:xfrm>
              <a:prstGeom prst="roundRect">
                <a:avLst/>
              </a:prstGeom>
              <a:solidFill>
                <a:schemeClr val="bg2">
                  <a:lumMod val="1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zh-TW" sz="1500" dirty="0"/>
                  <a:t>Switch</a:t>
                </a:r>
                <a:endParaRPr lang="zh-TW" altLang="en-US" sz="1050" dirty="0"/>
              </a:p>
            </p:txBody>
          </p:sp>
          <p:sp>
            <p:nvSpPr>
              <p:cNvPr id="102" name="矩形 101"/>
              <p:cNvSpPr/>
              <p:nvPr/>
            </p:nvSpPr>
            <p:spPr>
              <a:xfrm>
                <a:off x="9034688" y="4084607"/>
                <a:ext cx="930730" cy="868646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zh-TW" dirty="0"/>
                  <a:t>Shift </a:t>
                </a:r>
                <a:r>
                  <a:rPr lang="en-US" altLang="zh-TW" dirty="0" err="1"/>
                  <a:t>Reg</a:t>
                </a:r>
                <a:endParaRPr lang="en-US" altLang="zh-TW" dirty="0"/>
              </a:p>
              <a:p>
                <a:pPr algn="ctr"/>
                <a:r>
                  <a:rPr lang="en-US" altLang="zh-TW" dirty="0"/>
                  <a:t>8 bit</a:t>
                </a:r>
              </a:p>
            </p:txBody>
          </p:sp>
          <p:sp>
            <p:nvSpPr>
              <p:cNvPr id="103" name="圓角矩形 102"/>
              <p:cNvSpPr/>
              <p:nvPr/>
            </p:nvSpPr>
            <p:spPr>
              <a:xfrm>
                <a:off x="10562090" y="3928530"/>
                <a:ext cx="554720" cy="1180800"/>
              </a:xfrm>
              <a:prstGeom prst="roundRect">
                <a:avLst/>
              </a:prstGeom>
              <a:solidFill>
                <a:schemeClr val="bg2">
                  <a:lumMod val="1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zh-TW" sz="2400" dirty="0" smtClean="0"/>
                  <a:t>2L</a:t>
                </a:r>
                <a:endParaRPr lang="en-US" altLang="zh-TW" sz="1050" dirty="0"/>
              </a:p>
            </p:txBody>
          </p:sp>
        </p:grpSp>
        <p:grpSp>
          <p:nvGrpSpPr>
            <p:cNvPr id="47" name="群組 46"/>
            <p:cNvGrpSpPr/>
            <p:nvPr/>
          </p:nvGrpSpPr>
          <p:grpSpPr>
            <a:xfrm>
              <a:off x="7835218" y="373516"/>
              <a:ext cx="3259820" cy="5715453"/>
              <a:chOff x="7835218" y="373516"/>
              <a:chExt cx="3259820" cy="5715453"/>
            </a:xfrm>
          </p:grpSpPr>
          <p:grpSp>
            <p:nvGrpSpPr>
              <p:cNvPr id="87" name="群組 86"/>
              <p:cNvGrpSpPr/>
              <p:nvPr/>
            </p:nvGrpSpPr>
            <p:grpSpPr>
              <a:xfrm>
                <a:off x="7835218" y="373516"/>
                <a:ext cx="3259820" cy="2681968"/>
                <a:chOff x="7856990" y="3385230"/>
                <a:chExt cx="3259820" cy="2681968"/>
              </a:xfrm>
            </p:grpSpPr>
            <p:sp>
              <p:nvSpPr>
                <p:cNvPr id="94" name="矩形 93"/>
                <p:cNvSpPr/>
                <p:nvPr/>
              </p:nvSpPr>
              <p:spPr>
                <a:xfrm>
                  <a:off x="8040687" y="3385230"/>
                  <a:ext cx="2853419" cy="247377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TW" altLang="en-US" sz="1050"/>
                </a:p>
              </p:txBody>
            </p:sp>
            <p:sp>
              <p:nvSpPr>
                <p:cNvPr id="95" name="圓角矩形 94"/>
                <p:cNvSpPr/>
                <p:nvPr/>
              </p:nvSpPr>
              <p:spPr>
                <a:xfrm>
                  <a:off x="7856990" y="3928530"/>
                  <a:ext cx="554720" cy="1180800"/>
                </a:xfrm>
                <a:prstGeom prst="roundRect">
                  <a:avLst/>
                </a:prstGeom>
                <a:solidFill>
                  <a:schemeClr val="bg2">
                    <a:lumMod val="1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zh-TW" sz="2400" dirty="0" smtClean="0"/>
                    <a:t>2L</a:t>
                  </a:r>
                  <a:endParaRPr lang="en-US" altLang="zh-TW" sz="1050" dirty="0"/>
                </a:p>
              </p:txBody>
            </p:sp>
            <p:sp>
              <p:nvSpPr>
                <p:cNvPr id="96" name="圓角矩形 95"/>
                <p:cNvSpPr/>
                <p:nvPr/>
              </p:nvSpPr>
              <p:spPr>
                <a:xfrm>
                  <a:off x="9100003" y="5650819"/>
                  <a:ext cx="800100" cy="416379"/>
                </a:xfrm>
                <a:prstGeom prst="roundRect">
                  <a:avLst/>
                </a:prstGeom>
                <a:solidFill>
                  <a:schemeClr val="bg2">
                    <a:lumMod val="1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zh-TW" sz="1500" dirty="0"/>
                    <a:t>Switch</a:t>
                  </a:r>
                  <a:endParaRPr lang="zh-TW" altLang="en-US" sz="1050" dirty="0"/>
                </a:p>
              </p:txBody>
            </p:sp>
            <p:sp>
              <p:nvSpPr>
                <p:cNvPr id="97" name="矩形 96"/>
                <p:cNvSpPr/>
                <p:nvPr/>
              </p:nvSpPr>
              <p:spPr>
                <a:xfrm>
                  <a:off x="9034688" y="4084607"/>
                  <a:ext cx="930730" cy="868646"/>
                </a:xfrm>
                <a:prstGeom prst="rect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zh-TW" dirty="0"/>
                    <a:t>Shift </a:t>
                  </a:r>
                  <a:r>
                    <a:rPr lang="en-US" altLang="zh-TW" dirty="0" err="1"/>
                    <a:t>Reg</a:t>
                  </a:r>
                  <a:endParaRPr lang="en-US" altLang="zh-TW" dirty="0"/>
                </a:p>
                <a:p>
                  <a:pPr algn="ctr"/>
                  <a:r>
                    <a:rPr lang="en-US" altLang="zh-TW" dirty="0"/>
                    <a:t>8 bit</a:t>
                  </a:r>
                </a:p>
              </p:txBody>
            </p:sp>
            <p:sp>
              <p:nvSpPr>
                <p:cNvPr id="98" name="圓角矩形 97"/>
                <p:cNvSpPr/>
                <p:nvPr/>
              </p:nvSpPr>
              <p:spPr>
                <a:xfrm>
                  <a:off x="10562090" y="3928530"/>
                  <a:ext cx="554720" cy="1180800"/>
                </a:xfrm>
                <a:prstGeom prst="roundRect">
                  <a:avLst/>
                </a:prstGeom>
                <a:solidFill>
                  <a:schemeClr val="bg2">
                    <a:lumMod val="1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zh-TW" sz="2400" dirty="0" smtClean="0"/>
                    <a:t>2L</a:t>
                  </a:r>
                  <a:endParaRPr lang="en-US" altLang="zh-TW" sz="1050" dirty="0"/>
                </a:p>
              </p:txBody>
            </p:sp>
          </p:grpSp>
          <p:grpSp>
            <p:nvGrpSpPr>
              <p:cNvPr id="88" name="群組 87"/>
              <p:cNvGrpSpPr/>
              <p:nvPr/>
            </p:nvGrpSpPr>
            <p:grpSpPr>
              <a:xfrm>
                <a:off x="7835218" y="3407001"/>
                <a:ext cx="3259820" cy="2681968"/>
                <a:chOff x="7856990" y="3385230"/>
                <a:chExt cx="3259820" cy="2681968"/>
              </a:xfrm>
            </p:grpSpPr>
            <p:sp>
              <p:nvSpPr>
                <p:cNvPr id="89" name="矩形 88"/>
                <p:cNvSpPr/>
                <p:nvPr/>
              </p:nvSpPr>
              <p:spPr>
                <a:xfrm>
                  <a:off x="8040687" y="3385230"/>
                  <a:ext cx="2853419" cy="247377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TW" altLang="en-US" sz="1050"/>
                </a:p>
              </p:txBody>
            </p:sp>
            <p:sp>
              <p:nvSpPr>
                <p:cNvPr id="90" name="圓角矩形 89"/>
                <p:cNvSpPr/>
                <p:nvPr/>
              </p:nvSpPr>
              <p:spPr>
                <a:xfrm>
                  <a:off x="7856990" y="3928530"/>
                  <a:ext cx="554720" cy="1180800"/>
                </a:xfrm>
                <a:prstGeom prst="roundRect">
                  <a:avLst/>
                </a:prstGeom>
                <a:solidFill>
                  <a:schemeClr val="bg2">
                    <a:lumMod val="1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zh-TW" sz="2400" dirty="0" smtClean="0"/>
                    <a:t>2L</a:t>
                  </a:r>
                  <a:endParaRPr lang="en-US" altLang="zh-TW" sz="1050" dirty="0"/>
                </a:p>
              </p:txBody>
            </p:sp>
            <p:sp>
              <p:nvSpPr>
                <p:cNvPr id="91" name="圓角矩形 90"/>
                <p:cNvSpPr/>
                <p:nvPr/>
              </p:nvSpPr>
              <p:spPr>
                <a:xfrm>
                  <a:off x="9100003" y="5650819"/>
                  <a:ext cx="800100" cy="416379"/>
                </a:xfrm>
                <a:prstGeom prst="roundRect">
                  <a:avLst/>
                </a:prstGeom>
                <a:solidFill>
                  <a:schemeClr val="bg2">
                    <a:lumMod val="1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zh-TW" sz="1500" dirty="0"/>
                    <a:t>Switch</a:t>
                  </a:r>
                  <a:endParaRPr lang="zh-TW" altLang="en-US" sz="1050" dirty="0"/>
                </a:p>
              </p:txBody>
            </p:sp>
            <p:sp>
              <p:nvSpPr>
                <p:cNvPr id="92" name="矩形 91"/>
                <p:cNvSpPr/>
                <p:nvPr/>
              </p:nvSpPr>
              <p:spPr>
                <a:xfrm>
                  <a:off x="9034688" y="4084607"/>
                  <a:ext cx="930730" cy="868646"/>
                </a:xfrm>
                <a:prstGeom prst="rect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zh-TW" dirty="0"/>
                    <a:t>Shift </a:t>
                  </a:r>
                  <a:r>
                    <a:rPr lang="en-US" altLang="zh-TW" dirty="0" err="1"/>
                    <a:t>Reg</a:t>
                  </a:r>
                  <a:endParaRPr lang="en-US" altLang="zh-TW" dirty="0"/>
                </a:p>
                <a:p>
                  <a:pPr algn="ctr"/>
                  <a:r>
                    <a:rPr lang="en-US" altLang="zh-TW" dirty="0"/>
                    <a:t>8 bit</a:t>
                  </a:r>
                </a:p>
              </p:txBody>
            </p:sp>
            <p:sp>
              <p:nvSpPr>
                <p:cNvPr id="93" name="圓角矩形 92"/>
                <p:cNvSpPr/>
                <p:nvPr/>
              </p:nvSpPr>
              <p:spPr>
                <a:xfrm>
                  <a:off x="10562090" y="3928530"/>
                  <a:ext cx="554720" cy="1180800"/>
                </a:xfrm>
                <a:prstGeom prst="roundRect">
                  <a:avLst/>
                </a:prstGeom>
                <a:solidFill>
                  <a:schemeClr val="bg2">
                    <a:lumMod val="1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zh-TW" sz="2400" dirty="0" smtClean="0"/>
                    <a:t>2L</a:t>
                  </a:r>
                  <a:endParaRPr lang="en-US" altLang="zh-TW" sz="1050" dirty="0"/>
                </a:p>
              </p:txBody>
            </p:sp>
          </p:grpSp>
        </p:grpSp>
        <p:grpSp>
          <p:nvGrpSpPr>
            <p:cNvPr id="48" name="群組 47"/>
            <p:cNvGrpSpPr/>
            <p:nvPr/>
          </p:nvGrpSpPr>
          <p:grpSpPr>
            <a:xfrm>
              <a:off x="4591683" y="414791"/>
              <a:ext cx="3123705" cy="5674178"/>
              <a:chOff x="-2031504" y="413973"/>
              <a:chExt cx="3123705" cy="5674178"/>
            </a:xfrm>
          </p:grpSpPr>
          <p:sp>
            <p:nvSpPr>
              <p:cNvPr id="78" name="矩形 77"/>
              <p:cNvSpPr/>
              <p:nvPr/>
            </p:nvSpPr>
            <p:spPr>
              <a:xfrm rot="5400000">
                <a:off x="-3183243" y="1971620"/>
                <a:ext cx="5410943" cy="247377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TW" altLang="en-US" sz="1050"/>
              </a:p>
            </p:txBody>
          </p:sp>
          <p:sp>
            <p:nvSpPr>
              <p:cNvPr id="79" name="圓角矩形 78"/>
              <p:cNvSpPr/>
              <p:nvPr/>
            </p:nvSpPr>
            <p:spPr>
              <a:xfrm>
                <a:off x="-2031504" y="5252673"/>
                <a:ext cx="761503" cy="416378"/>
              </a:xfrm>
              <a:prstGeom prst="roundRect">
                <a:avLst/>
              </a:prstGeom>
              <a:solidFill>
                <a:schemeClr val="bg2">
                  <a:lumMod val="1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zh-TW" sz="1600" dirty="0" smtClean="0"/>
                  <a:t>USB</a:t>
                </a:r>
                <a:endParaRPr lang="zh-TW" altLang="en-US" sz="1600" dirty="0"/>
              </a:p>
            </p:txBody>
          </p:sp>
          <p:sp>
            <p:nvSpPr>
              <p:cNvPr id="80" name="矩形 79"/>
              <p:cNvSpPr/>
              <p:nvPr/>
            </p:nvSpPr>
            <p:spPr>
              <a:xfrm>
                <a:off x="-993073" y="4017010"/>
                <a:ext cx="996042" cy="1064501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zh-TW" dirty="0"/>
                  <a:t>Controller</a:t>
                </a:r>
              </a:p>
              <a:p>
                <a:pPr algn="ctr"/>
                <a:r>
                  <a:rPr lang="en-US" altLang="zh-TW" dirty="0" smtClean="0"/>
                  <a:t>MCUs</a:t>
                </a:r>
                <a:endParaRPr lang="zh-TW" altLang="en-US" dirty="0"/>
              </a:p>
            </p:txBody>
          </p:sp>
          <p:sp>
            <p:nvSpPr>
              <p:cNvPr id="81" name="圓角矩形 80"/>
              <p:cNvSpPr/>
              <p:nvPr/>
            </p:nvSpPr>
            <p:spPr>
              <a:xfrm>
                <a:off x="-2031504" y="3958710"/>
                <a:ext cx="761503" cy="1181100"/>
              </a:xfrm>
              <a:prstGeom prst="roundRect">
                <a:avLst/>
              </a:prstGeom>
              <a:solidFill>
                <a:schemeClr val="bg2">
                  <a:lumMod val="1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zh-TW" sz="1500" dirty="0" smtClean="0"/>
                  <a:t>UART1</a:t>
                </a:r>
                <a:endParaRPr lang="zh-TW" altLang="en-US" sz="1050" dirty="0"/>
              </a:p>
            </p:txBody>
          </p:sp>
          <p:sp>
            <p:nvSpPr>
              <p:cNvPr id="82" name="圓角矩形 81"/>
              <p:cNvSpPr/>
              <p:nvPr/>
            </p:nvSpPr>
            <p:spPr>
              <a:xfrm>
                <a:off x="-2031504" y="3385773"/>
                <a:ext cx="761503" cy="416378"/>
              </a:xfrm>
              <a:prstGeom prst="roundRect">
                <a:avLst/>
              </a:prstGeom>
              <a:solidFill>
                <a:schemeClr val="bg2">
                  <a:lumMod val="1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zh-TW" dirty="0" smtClean="0"/>
                  <a:t>Switch</a:t>
                </a:r>
                <a:endParaRPr lang="zh-TW" altLang="en-US" dirty="0"/>
              </a:p>
            </p:txBody>
          </p:sp>
          <p:sp>
            <p:nvSpPr>
              <p:cNvPr id="83" name="圓角矩形 82"/>
              <p:cNvSpPr/>
              <p:nvPr/>
            </p:nvSpPr>
            <p:spPr>
              <a:xfrm>
                <a:off x="279897" y="3958710"/>
                <a:ext cx="812304" cy="1181100"/>
              </a:xfrm>
              <a:prstGeom prst="roundRect">
                <a:avLst/>
              </a:prstGeom>
              <a:solidFill>
                <a:schemeClr val="bg2">
                  <a:lumMod val="1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zh-TW" sz="1500" dirty="0" smtClean="0"/>
                  <a:t>UART2</a:t>
                </a:r>
                <a:endParaRPr lang="zh-TW" altLang="en-US" sz="1050" dirty="0"/>
              </a:p>
            </p:txBody>
          </p:sp>
          <p:sp>
            <p:nvSpPr>
              <p:cNvPr id="84" name="圓角矩形 83"/>
              <p:cNvSpPr/>
              <p:nvPr/>
            </p:nvSpPr>
            <p:spPr>
              <a:xfrm>
                <a:off x="-958602" y="5671773"/>
                <a:ext cx="927100" cy="416378"/>
              </a:xfrm>
              <a:prstGeom prst="roundRect">
                <a:avLst/>
              </a:prstGeom>
              <a:solidFill>
                <a:schemeClr val="bg2">
                  <a:lumMod val="1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zh-TW" sz="1600" dirty="0" smtClean="0"/>
                  <a:t>2L</a:t>
                </a:r>
                <a:endParaRPr lang="zh-TW" altLang="en-US" sz="1050" dirty="0"/>
              </a:p>
            </p:txBody>
          </p:sp>
          <p:sp>
            <p:nvSpPr>
              <p:cNvPr id="85" name="圓角矩形 84"/>
              <p:cNvSpPr/>
              <p:nvPr/>
            </p:nvSpPr>
            <p:spPr>
              <a:xfrm>
                <a:off x="-958602" y="413973"/>
                <a:ext cx="927100" cy="416378"/>
              </a:xfrm>
              <a:prstGeom prst="roundRect">
                <a:avLst/>
              </a:prstGeom>
              <a:solidFill>
                <a:schemeClr val="bg2">
                  <a:lumMod val="1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zh-TW" sz="1600" dirty="0" smtClean="0"/>
                  <a:t>2L</a:t>
                </a:r>
                <a:endParaRPr lang="zh-TW" altLang="en-US" sz="1050" dirty="0"/>
              </a:p>
            </p:txBody>
          </p:sp>
          <p:sp>
            <p:nvSpPr>
              <p:cNvPr id="86" name="圓角矩形 85"/>
              <p:cNvSpPr/>
              <p:nvPr/>
            </p:nvSpPr>
            <p:spPr>
              <a:xfrm>
                <a:off x="279897" y="948810"/>
                <a:ext cx="812304" cy="1181100"/>
              </a:xfrm>
              <a:prstGeom prst="roundRect">
                <a:avLst/>
              </a:prstGeom>
              <a:solidFill>
                <a:schemeClr val="bg2">
                  <a:lumMod val="1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zh-TW" sz="1500" dirty="0" smtClean="0"/>
                  <a:t>UART2</a:t>
                </a:r>
                <a:endParaRPr lang="zh-TW" altLang="en-US" sz="1050" dirty="0"/>
              </a:p>
            </p:txBody>
          </p:sp>
        </p:grpSp>
        <p:cxnSp>
          <p:nvCxnSpPr>
            <p:cNvPr id="52" name="直線單箭頭接點 51"/>
            <p:cNvCxnSpPr/>
            <p:nvPr/>
          </p:nvCxnSpPr>
          <p:spPr>
            <a:xfrm>
              <a:off x="7286918" y="4230423"/>
              <a:ext cx="3616791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單箭頭接點 52"/>
            <p:cNvCxnSpPr/>
            <p:nvPr/>
          </p:nvCxnSpPr>
          <p:spPr>
            <a:xfrm>
              <a:off x="5766932" y="4850071"/>
              <a:ext cx="5110163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單箭頭接點 53"/>
            <p:cNvCxnSpPr/>
            <p:nvPr/>
          </p:nvCxnSpPr>
          <p:spPr>
            <a:xfrm>
              <a:off x="7210718" y="1260437"/>
              <a:ext cx="3616791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肘形接點 54"/>
            <p:cNvCxnSpPr/>
            <p:nvPr/>
          </p:nvCxnSpPr>
          <p:spPr>
            <a:xfrm flipV="1">
              <a:off x="5766932" y="1828800"/>
              <a:ext cx="5060725" cy="2336800"/>
            </a:xfrm>
            <a:prstGeom prst="bentConnector3">
              <a:avLst>
                <a:gd name="adj1" fmla="val 383"/>
              </a:avLst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" name="群組 64"/>
            <p:cNvGrpSpPr/>
            <p:nvPr/>
          </p:nvGrpSpPr>
          <p:grpSpPr>
            <a:xfrm>
              <a:off x="-2031504" y="414791"/>
              <a:ext cx="3123705" cy="5674178"/>
              <a:chOff x="-2031504" y="413973"/>
              <a:chExt cx="3123705" cy="5674178"/>
            </a:xfrm>
          </p:grpSpPr>
          <p:sp>
            <p:nvSpPr>
              <p:cNvPr id="69" name="矩形 68"/>
              <p:cNvSpPr/>
              <p:nvPr/>
            </p:nvSpPr>
            <p:spPr>
              <a:xfrm rot="5400000">
                <a:off x="-3183243" y="1971620"/>
                <a:ext cx="5410943" cy="247377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TW" altLang="en-US" sz="1050"/>
              </a:p>
            </p:txBody>
          </p:sp>
          <p:sp>
            <p:nvSpPr>
              <p:cNvPr id="70" name="圓角矩形 69"/>
              <p:cNvSpPr/>
              <p:nvPr/>
            </p:nvSpPr>
            <p:spPr>
              <a:xfrm>
                <a:off x="-2031504" y="5252673"/>
                <a:ext cx="761503" cy="416378"/>
              </a:xfrm>
              <a:prstGeom prst="roundRect">
                <a:avLst/>
              </a:prstGeom>
              <a:solidFill>
                <a:schemeClr val="bg2">
                  <a:lumMod val="1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zh-TW" sz="1600" dirty="0" smtClean="0"/>
                  <a:t>USB</a:t>
                </a:r>
                <a:endParaRPr lang="zh-TW" altLang="en-US" sz="1600" dirty="0"/>
              </a:p>
            </p:txBody>
          </p:sp>
          <p:sp>
            <p:nvSpPr>
              <p:cNvPr id="71" name="矩形 70"/>
              <p:cNvSpPr/>
              <p:nvPr/>
            </p:nvSpPr>
            <p:spPr>
              <a:xfrm>
                <a:off x="-993073" y="4017010"/>
                <a:ext cx="996042" cy="1064501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zh-TW" dirty="0"/>
                  <a:t>Controller</a:t>
                </a:r>
              </a:p>
              <a:p>
                <a:pPr algn="ctr"/>
                <a:r>
                  <a:rPr lang="en-US" altLang="zh-TW" dirty="0" smtClean="0"/>
                  <a:t>MCUs</a:t>
                </a:r>
                <a:endParaRPr lang="zh-TW" altLang="en-US" dirty="0"/>
              </a:p>
            </p:txBody>
          </p:sp>
          <p:sp>
            <p:nvSpPr>
              <p:cNvPr id="72" name="圓角矩形 71"/>
              <p:cNvSpPr/>
              <p:nvPr/>
            </p:nvSpPr>
            <p:spPr>
              <a:xfrm>
                <a:off x="-2031504" y="3958710"/>
                <a:ext cx="761503" cy="1181100"/>
              </a:xfrm>
              <a:prstGeom prst="roundRect">
                <a:avLst/>
              </a:prstGeom>
              <a:solidFill>
                <a:schemeClr val="bg2">
                  <a:lumMod val="1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zh-TW" sz="1500" dirty="0" smtClean="0"/>
                  <a:t>UART1</a:t>
                </a:r>
                <a:endParaRPr lang="zh-TW" altLang="en-US" sz="1050" dirty="0"/>
              </a:p>
            </p:txBody>
          </p:sp>
          <p:sp>
            <p:nvSpPr>
              <p:cNvPr id="73" name="圓角矩形 72"/>
              <p:cNvSpPr/>
              <p:nvPr/>
            </p:nvSpPr>
            <p:spPr>
              <a:xfrm>
                <a:off x="-2031504" y="3385773"/>
                <a:ext cx="761503" cy="416378"/>
              </a:xfrm>
              <a:prstGeom prst="roundRect">
                <a:avLst/>
              </a:prstGeom>
              <a:solidFill>
                <a:schemeClr val="bg2">
                  <a:lumMod val="1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zh-TW" dirty="0" smtClean="0"/>
                  <a:t>Switch</a:t>
                </a:r>
                <a:endParaRPr lang="zh-TW" altLang="en-US" dirty="0"/>
              </a:p>
            </p:txBody>
          </p:sp>
          <p:sp>
            <p:nvSpPr>
              <p:cNvPr id="74" name="圓角矩形 73"/>
              <p:cNvSpPr/>
              <p:nvPr/>
            </p:nvSpPr>
            <p:spPr>
              <a:xfrm>
                <a:off x="279897" y="3958710"/>
                <a:ext cx="812304" cy="1181100"/>
              </a:xfrm>
              <a:prstGeom prst="roundRect">
                <a:avLst/>
              </a:prstGeom>
              <a:solidFill>
                <a:schemeClr val="bg2">
                  <a:lumMod val="1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zh-TW" sz="1500" dirty="0" smtClean="0"/>
                  <a:t>UART2</a:t>
                </a:r>
                <a:endParaRPr lang="zh-TW" altLang="en-US" sz="1050" dirty="0"/>
              </a:p>
            </p:txBody>
          </p:sp>
          <p:sp>
            <p:nvSpPr>
              <p:cNvPr id="75" name="圓角矩形 74"/>
              <p:cNvSpPr/>
              <p:nvPr/>
            </p:nvSpPr>
            <p:spPr>
              <a:xfrm>
                <a:off x="-958602" y="5671773"/>
                <a:ext cx="927100" cy="416378"/>
              </a:xfrm>
              <a:prstGeom prst="roundRect">
                <a:avLst/>
              </a:prstGeom>
              <a:solidFill>
                <a:schemeClr val="bg2">
                  <a:lumMod val="1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zh-TW" sz="1600" dirty="0" smtClean="0"/>
                  <a:t>2L</a:t>
                </a:r>
                <a:endParaRPr lang="zh-TW" altLang="en-US" sz="1050" dirty="0"/>
              </a:p>
            </p:txBody>
          </p:sp>
          <p:sp>
            <p:nvSpPr>
              <p:cNvPr id="76" name="圓角矩形 75"/>
              <p:cNvSpPr/>
              <p:nvPr/>
            </p:nvSpPr>
            <p:spPr>
              <a:xfrm>
                <a:off x="-958602" y="413973"/>
                <a:ext cx="927100" cy="416378"/>
              </a:xfrm>
              <a:prstGeom prst="roundRect">
                <a:avLst/>
              </a:prstGeom>
              <a:solidFill>
                <a:schemeClr val="bg2">
                  <a:lumMod val="1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zh-TW" sz="1600" dirty="0" smtClean="0"/>
                  <a:t>2L</a:t>
                </a:r>
                <a:endParaRPr lang="zh-TW" altLang="en-US" sz="1050" dirty="0"/>
              </a:p>
            </p:txBody>
          </p:sp>
          <p:sp>
            <p:nvSpPr>
              <p:cNvPr id="77" name="圓角矩形 76"/>
              <p:cNvSpPr/>
              <p:nvPr/>
            </p:nvSpPr>
            <p:spPr>
              <a:xfrm>
                <a:off x="279897" y="948810"/>
                <a:ext cx="812304" cy="1181100"/>
              </a:xfrm>
              <a:prstGeom prst="roundRect">
                <a:avLst/>
              </a:prstGeom>
              <a:solidFill>
                <a:schemeClr val="bg2">
                  <a:lumMod val="1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zh-TW" sz="1500" dirty="0" smtClean="0"/>
                  <a:t>UART2</a:t>
                </a:r>
                <a:endParaRPr lang="zh-TW" altLang="en-US" sz="1050" dirty="0"/>
              </a:p>
            </p:txBody>
          </p:sp>
        </p:grpSp>
        <p:cxnSp>
          <p:nvCxnSpPr>
            <p:cNvPr id="66" name="直線單箭頭接點 65"/>
            <p:cNvCxnSpPr/>
            <p:nvPr/>
          </p:nvCxnSpPr>
          <p:spPr>
            <a:xfrm>
              <a:off x="-1282700" y="4238170"/>
              <a:ext cx="5492295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單箭頭接點 66"/>
            <p:cNvCxnSpPr/>
            <p:nvPr/>
          </p:nvCxnSpPr>
          <p:spPr>
            <a:xfrm>
              <a:off x="-1253673" y="4805545"/>
              <a:ext cx="6616701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單箭頭接點 67"/>
            <p:cNvCxnSpPr/>
            <p:nvPr/>
          </p:nvCxnSpPr>
          <p:spPr>
            <a:xfrm flipH="1" flipV="1">
              <a:off x="-1358900" y="5009238"/>
              <a:ext cx="6692902" cy="7205"/>
            </a:xfrm>
            <a:prstGeom prst="straightConnector1">
              <a:avLst/>
            </a:prstGeom>
            <a:ln w="762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2878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593</Words>
  <Application>Microsoft Office PowerPoint</Application>
  <PresentationFormat>如螢幕大小 (16:9)</PresentationFormat>
  <Paragraphs>215</Paragraphs>
  <Slides>22</Slides>
  <Notes>16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5" baseType="lpstr">
      <vt:lpstr>新細明體</vt:lpstr>
      <vt:lpstr>Arial</vt:lpstr>
      <vt:lpstr>simple-light</vt:lpstr>
      <vt:lpstr>Programmable Block of Control Automation</vt:lpstr>
      <vt:lpstr>PowerPoint 簡報</vt:lpstr>
      <vt:lpstr>PowerPoint 簡報</vt:lpstr>
      <vt:lpstr>摘要</vt:lpstr>
      <vt:lpstr>方法</vt:lpstr>
      <vt:lpstr>問題</vt:lpstr>
      <vt:lpstr>架構與做法 - 簡化程式語言結構</vt:lpstr>
      <vt:lpstr>定義語法</vt:lpstr>
      <vt:lpstr>PowerPoint 簡報</vt:lpstr>
      <vt:lpstr>PowerPoint 簡報</vt:lpstr>
      <vt:lpstr>PowerPoint 簡報</vt:lpstr>
      <vt:lpstr>System Architecture</vt:lpstr>
      <vt:lpstr>　實作　 Interpreter on STM32</vt:lpstr>
      <vt:lpstr>linkit ONE</vt:lpstr>
      <vt:lpstr>包裝周邊指令 input</vt:lpstr>
      <vt:lpstr>包裝周邊指令 output</vt:lpstr>
      <vt:lpstr>包裝並豐富周邊指令 output (con’t)</vt:lpstr>
      <vt:lpstr>開發過程</vt:lpstr>
      <vt:lpstr>技術難題</vt:lpstr>
      <vt:lpstr>技術難題(con’t)</vt:lpstr>
      <vt:lpstr>技術難題(con’t)</vt:lpstr>
      <vt:lpstr>TODO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Programmable Block of Control Automation</dc:title>
  <cp:lastModifiedBy>user</cp:lastModifiedBy>
  <cp:revision>20</cp:revision>
  <dcterms:modified xsi:type="dcterms:W3CDTF">2015-01-17T04:42:46Z</dcterms:modified>
</cp:coreProperties>
</file>